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2"/>
  </p:notesMasterIdLst>
  <p:handoutMasterIdLst>
    <p:handoutMasterId r:id="rId13"/>
  </p:handoutMasterIdLst>
  <p:sldIdLst>
    <p:sldId id="446" r:id="rId2"/>
    <p:sldId id="5715" r:id="rId3"/>
    <p:sldId id="5572" r:id="rId4"/>
    <p:sldId id="5565" r:id="rId5"/>
    <p:sldId id="5568" r:id="rId6"/>
    <p:sldId id="449" r:id="rId7"/>
    <p:sldId id="769" r:id="rId8"/>
    <p:sldId id="5716" r:id="rId9"/>
    <p:sldId id="5567" r:id="rId10"/>
    <p:sldId id="265" r:id="rId11"/>
  </p:sldIdLst>
  <p:sldSz cx="9144000" cy="5143500" type="screen16x9"/>
  <p:notesSz cx="6858000" cy="9144000"/>
  <p:custDataLst>
    <p:tags r:id="rId1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1"/>
    <a:srgbClr val="FDFF5E"/>
    <a:srgbClr val="004669"/>
    <a:srgbClr val="86DBF2"/>
    <a:srgbClr val="049FD9"/>
    <a:srgbClr val="1FAED4"/>
    <a:srgbClr val="72C059"/>
    <a:srgbClr val="B2D171"/>
    <a:srgbClr val="B8E1D0"/>
    <a:srgbClr val="261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116" autoAdjust="0"/>
    <p:restoredTop sz="66667" autoAdjust="0"/>
  </p:normalViewPr>
  <p:slideViewPr>
    <p:cSldViewPr snapToGrid="0" snapToObjects="1" showGuides="1">
      <p:cViewPr varScale="1">
        <p:scale>
          <a:sx n="171" d="100"/>
          <a:sy n="171" d="100"/>
        </p:scale>
        <p:origin x="1000" y="168"/>
      </p:cViewPr>
      <p:guideLst>
        <p:guide pos="3144"/>
        <p:guide orient="horz" pos="1620"/>
      </p:guideLst>
    </p:cSldViewPr>
  </p:slideViewPr>
  <p:notesTextViewPr>
    <p:cViewPr>
      <p:scale>
        <a:sx n="100" d="100"/>
        <a:sy n="100" d="100"/>
      </p:scale>
      <p:origin x="0" y="0"/>
    </p:cViewPr>
  </p:notesTextViewPr>
  <p:sorterViewPr>
    <p:cViewPr>
      <p:scale>
        <a:sx n="180" d="100"/>
        <a:sy n="180" d="100"/>
      </p:scale>
      <p:origin x="0" y="0"/>
    </p:cViewPr>
  </p:sorterViewPr>
  <p:notesViewPr>
    <p:cSldViewPr snapToGrid="0" snapToObjects="1" showGuides="1">
      <p:cViewPr varScale="1">
        <p:scale>
          <a:sx n="87" d="100"/>
          <a:sy n="87" d="100"/>
        </p:scale>
        <p:origin x="257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5/18/20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5/18/20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If your use case applies to </a:t>
            </a:r>
            <a:r>
              <a:rPr lang="en-US" err="1"/>
              <a:t>morer</a:t>
            </a:r>
            <a:r>
              <a:rPr lang="en-US"/>
              <a:t> than one or even all industries please keep all the industries and BOLD the industry where the </a:t>
            </a:r>
            <a:r>
              <a:rPr lang="en-US" err="1"/>
              <a:t>PoV</a:t>
            </a:r>
            <a:r>
              <a:rPr lang="en-US"/>
              <a:t> fits. </a:t>
            </a:r>
          </a:p>
          <a:p>
            <a:endParaRPr lang="en-US"/>
          </a:p>
          <a:p>
            <a:r>
              <a:rPr lang="en-US" sz="1200" b="0" i="0" kern="1200">
                <a:solidFill>
                  <a:schemeClr val="tx1"/>
                </a:solidFill>
                <a:effectLst/>
                <a:latin typeface="+mn-lt"/>
                <a:ea typeface="ＭＳ Ｐゴシック" charset="0"/>
                <a:cs typeface="ＭＳ Ｐゴシック" charset="0"/>
              </a:rPr>
              <a:t>Smart City/Health Care/Industry and Manufacturing/Hospitality/Education/Retail/Utilities/Logistics/Professional Services/Public Sector/Service Provider</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For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applies the same : if there is just one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delete others, and bold the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 Safe and Security/Operations Automation/Human Resources/Operation Analytics</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Please only keep the Architectural Plays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Architectural Play :  Enterprise / Data Center / Security / Collaboration / Service Provider</a:t>
            </a:r>
          </a:p>
          <a:p>
            <a:endParaRPr lang="en-US" sz="1200" b="0" i="0" kern="1200">
              <a:solidFill>
                <a:schemeClr val="tx1"/>
              </a:solidFill>
              <a:effectLst/>
              <a:latin typeface="+mn-lt"/>
              <a:ea typeface="ＭＳ Ｐゴシック" charset="0"/>
              <a:cs typeface="ＭＳ Ｐゴシック" charset="0"/>
            </a:endParaRPr>
          </a:p>
          <a:p>
            <a:endParaRPr lang="en-US" sz="1200" b="0" i="0"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52079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under Industry Alignment  just types the Industry that </a:t>
            </a:r>
            <a:r>
              <a:rPr lang="en-US" dirty="0" err="1"/>
              <a:t>PoV</a:t>
            </a:r>
            <a:r>
              <a:rPr lang="en-US" dirty="0"/>
              <a:t> was created as well </a:t>
            </a:r>
            <a:r>
              <a:rPr lang="en-US" dirty="0" err="1"/>
              <a:t>LoB</a:t>
            </a:r>
            <a:r>
              <a:rPr lang="en-US" dirty="0"/>
              <a:t> </a:t>
            </a:r>
          </a:p>
          <a:p>
            <a:endParaRPr lang="en-US" dirty="0"/>
          </a:p>
          <a:p>
            <a:r>
              <a:rPr lang="en-US" dirty="0"/>
              <a:t>For the pictures, when you go to the </a:t>
            </a:r>
            <a:r>
              <a:rPr lang="en-US" dirty="0" err="1"/>
              <a:t>bx.cisco.com</a:t>
            </a:r>
            <a:r>
              <a:rPr lang="en-US" dirty="0"/>
              <a:t>  link and select brand categories and the select </a:t>
            </a:r>
            <a:r>
              <a:rPr lang="en-US" dirty="0" err="1"/>
              <a:t>photograpy</a:t>
            </a:r>
            <a:r>
              <a:rPr lang="en-US" dirty="0"/>
              <a:t> you can use the engine text box to look for industry pictures and download it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97049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At the top Select a short name of the </a:t>
            </a:r>
            <a:r>
              <a:rPr lang="en-US" err="1"/>
              <a:t>PoV</a:t>
            </a:r>
            <a:r>
              <a:rPr lang="en-US"/>
              <a:t> naming product or products involved </a:t>
            </a:r>
          </a:p>
          <a:p>
            <a:endParaRPr lang="en-US"/>
          </a:p>
          <a:p>
            <a:r>
              <a:rPr lang="en-US"/>
              <a:t>Insert the logo f the customer when applies (if it is a general use case ignore the insert logo)</a:t>
            </a:r>
          </a:p>
          <a:p>
            <a:endParaRPr lang="en-US"/>
          </a:p>
          <a:p>
            <a:r>
              <a:rPr lang="en-US"/>
              <a:t>For Business Needs/Challenges : </a:t>
            </a:r>
          </a:p>
          <a:p>
            <a:endParaRPr lang="en-US"/>
          </a:p>
          <a:p>
            <a:r>
              <a:rPr lang="en-US"/>
              <a:t>For bullet Need : Write a small sentence that in an objective way to express the problem to solve when you refer to this problem, avoid to use technical words, uses business language as C-Level</a:t>
            </a:r>
          </a:p>
          <a:p>
            <a:r>
              <a:rPr lang="en-US"/>
              <a:t>For bullet Challenge : Write the main challenge and drawback the customer has to solve the problem (also avoid technical words, make a message in C-Level)</a:t>
            </a:r>
          </a:p>
          <a:p>
            <a:endParaRPr lang="en-US"/>
          </a:p>
          <a:p>
            <a:endParaRPr lang="en-US"/>
          </a:p>
          <a:p>
            <a:r>
              <a:rPr lang="en-US"/>
              <a:t>Solution : </a:t>
            </a:r>
          </a:p>
          <a:p>
            <a:endParaRPr lang="en-US"/>
          </a:p>
          <a:p>
            <a:r>
              <a:rPr lang="en-US"/>
              <a:t>Describe in a small sentence what is the solution about to deal with the problem referred, again, please avoid to uses technical words and use C-Level language</a:t>
            </a:r>
          </a:p>
          <a:p>
            <a:endParaRPr lang="en-US"/>
          </a:p>
          <a:p>
            <a:r>
              <a:rPr lang="en-US"/>
              <a:t>Business Outcomes:</a:t>
            </a:r>
          </a:p>
          <a:p>
            <a:endParaRPr lang="en-US"/>
          </a:p>
          <a:p>
            <a:r>
              <a:rPr lang="en-US" sz="1200">
                <a:solidFill>
                  <a:schemeClr val="bg2"/>
                </a:solidFill>
                <a:latin typeface="+mn-lt"/>
              </a:rPr>
              <a:t>Use small paragraph to show the benefits and gains with the solution explained above, please </a:t>
            </a:r>
            <a:r>
              <a:rPr lang="en-US" sz="1200" err="1">
                <a:solidFill>
                  <a:schemeClr val="bg2"/>
                </a:solidFill>
                <a:latin typeface="+mn-lt"/>
              </a:rPr>
              <a:t>avoide</a:t>
            </a:r>
            <a:r>
              <a:rPr lang="en-US" sz="1200">
                <a:solidFill>
                  <a:schemeClr val="bg2"/>
                </a:solidFill>
                <a:latin typeface="+mn-lt"/>
              </a:rPr>
              <a:t> to uses technical words and use C-Level language</a:t>
            </a:r>
          </a:p>
          <a:p>
            <a:endParaRPr lang="en-US" sz="1200">
              <a:solidFill>
                <a:schemeClr val="bg2"/>
              </a:solidFill>
              <a:latin typeface="+mn-lt"/>
            </a:endParaRP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81360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Use this slide to explain the story around your solution.  It is a prototype in high level point of view. Think about a explanation of your solution to an executive that does not know Cisco and deep dive technology</a:t>
            </a:r>
          </a:p>
          <a:p>
            <a:endParaRPr lang="en-US"/>
          </a:p>
          <a:p>
            <a:r>
              <a:rPr lang="en-US"/>
              <a:t>This slide it is also to share knowledge with a non-technical guy (like BDM or sales  or C-Level) what is the solution about and how will work .  You can do as many steps as you need to describe the main flow of the solution</a:t>
            </a:r>
          </a:p>
          <a:p>
            <a:endParaRPr lang="en-US"/>
          </a:p>
          <a:p>
            <a:r>
              <a:rPr lang="en-US"/>
              <a:t>LINK for Icons </a:t>
            </a:r>
            <a:r>
              <a:rPr lang="en-US">
                <a:hlinkClick r:id="rId3"/>
              </a:rPr>
              <a:t>https://www.flaticon.com/</a:t>
            </a:r>
            <a:endParaRPr lang="en-US"/>
          </a:p>
          <a:p>
            <a:endParaRPr lang="en-US"/>
          </a:p>
          <a:p>
            <a:endParaRPr lang="en-US"/>
          </a:p>
          <a:p>
            <a:endParaRPr lang="en-US"/>
          </a:p>
          <a:p>
            <a:r>
              <a:rPr lang="en-US"/>
              <a:t> </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15775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 From the side to the rest you can use all technical wording and reference from Cisco  APIs, integrations and tools </a:t>
            </a:r>
          </a:p>
          <a:p>
            <a:endParaRPr lang="en-US"/>
          </a:p>
          <a:p>
            <a:r>
              <a:rPr lang="en-US"/>
              <a:t>Please fill the slide thinking about technical people and the scope of this </a:t>
            </a:r>
            <a:r>
              <a:rPr lang="en-US" err="1"/>
              <a:t>PoV</a:t>
            </a:r>
            <a:r>
              <a:rPr lang="en-US"/>
              <a:t> (what it is cover from the solution proposed and if there is a limitation or need a special integration to be </a:t>
            </a:r>
            <a:r>
              <a:rPr lang="en-US" err="1"/>
              <a:t>awared</a:t>
            </a:r>
            <a:endParaRPr lang="en-US"/>
          </a:p>
          <a:p>
            <a:endParaRPr lang="en-US"/>
          </a:p>
          <a:p>
            <a:r>
              <a:rPr lang="en-US"/>
              <a:t>Align the bullet   </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i="1"/>
              <a:t>What are the benefits to the customer?</a:t>
            </a:r>
          </a:p>
          <a:p>
            <a:endParaRPr lang="en-US"/>
          </a:p>
          <a:p>
            <a:r>
              <a:rPr lang="en-US"/>
              <a:t>With the Business Outcomes that you explain in the business case slide. And also you can add technical benefits on this slide or future steps to be added later as following steps</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258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endParaRPr lang="en-US"/>
          </a:p>
          <a:p>
            <a:r>
              <a:rPr lang="en-US"/>
              <a:t>Describe the High level design and flow for the </a:t>
            </a:r>
            <a:r>
              <a:rPr lang="en-US" err="1"/>
              <a:t>PoV</a:t>
            </a:r>
            <a:r>
              <a:rPr lang="en-US"/>
              <a:t> and mentioned the tools used </a:t>
            </a:r>
          </a:p>
          <a:p>
            <a:endParaRPr lang="en-US"/>
          </a:p>
          <a:p>
            <a:r>
              <a:rPr lang="en-US"/>
              <a:t>Do not forget to add the link to </a:t>
            </a:r>
            <a:r>
              <a:rPr lang="en-US" err="1"/>
              <a:t>github</a:t>
            </a:r>
            <a:r>
              <a:rPr lang="en-US"/>
              <a:t> repository or other </a:t>
            </a:r>
            <a:r>
              <a:rPr lang="en-US" err="1"/>
              <a:t>specifcs</a:t>
            </a:r>
            <a:r>
              <a:rPr lang="en-US"/>
              <a:t> needs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740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7</a:t>
            </a:fld>
            <a:endParaRPr lang="en-US"/>
          </a:p>
        </p:txBody>
      </p:sp>
    </p:spTree>
    <p:extLst>
      <p:ext uri="{BB962C8B-B14F-4D97-AF65-F5344CB8AC3E}">
        <p14:creationId xmlns:p14="http://schemas.microsoft.com/office/powerpoint/2010/main" val="104847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8</a:t>
            </a:fld>
            <a:endParaRPr lang="en-US"/>
          </a:p>
        </p:txBody>
      </p:sp>
    </p:spTree>
    <p:extLst>
      <p:ext uri="{BB962C8B-B14F-4D97-AF65-F5344CB8AC3E}">
        <p14:creationId xmlns:p14="http://schemas.microsoft.com/office/powerpoint/2010/main" val="1631866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s-ES"/>
              <a:t>Describe </a:t>
            </a:r>
            <a:r>
              <a:rPr lang="es-ES" err="1"/>
              <a:t>all</a:t>
            </a:r>
            <a:r>
              <a:rPr lang="es-ES"/>
              <a:t> </a:t>
            </a:r>
            <a:r>
              <a:rPr lang="es-ES" err="1"/>
              <a:t>the</a:t>
            </a:r>
            <a:r>
              <a:rPr lang="es-ES"/>
              <a:t> </a:t>
            </a:r>
            <a:r>
              <a:rPr lang="es-ES" err="1"/>
              <a:t>tools</a:t>
            </a:r>
            <a:r>
              <a:rPr lang="es-ES"/>
              <a:t>, </a:t>
            </a:r>
          </a:p>
          <a:p>
            <a:endParaRPr lang="es-ES"/>
          </a:p>
          <a:p>
            <a:r>
              <a:rPr lang="es-ES" err="1"/>
              <a:t>If</a:t>
            </a:r>
            <a:r>
              <a:rPr lang="es-ES"/>
              <a:t> </a:t>
            </a:r>
            <a:r>
              <a:rPr lang="es-ES" err="1"/>
              <a:t>there</a:t>
            </a:r>
            <a:r>
              <a:rPr lang="es-ES"/>
              <a:t> </a:t>
            </a:r>
            <a:r>
              <a:rPr lang="es-ES" err="1"/>
              <a:t>is</a:t>
            </a:r>
            <a:r>
              <a:rPr lang="es-ES"/>
              <a:t> a </a:t>
            </a:r>
            <a:r>
              <a:rPr lang="es-ES" err="1"/>
              <a:t>need</a:t>
            </a:r>
            <a:r>
              <a:rPr lang="es-ES"/>
              <a:t> </a:t>
            </a:r>
            <a:r>
              <a:rPr lang="es-ES" err="1"/>
              <a:t>for</a:t>
            </a:r>
            <a:r>
              <a:rPr lang="es-ES"/>
              <a:t> a </a:t>
            </a:r>
            <a:r>
              <a:rPr lang="es-ES" err="1"/>
              <a:t>specific</a:t>
            </a:r>
            <a:r>
              <a:rPr lang="es-ES"/>
              <a:t> </a:t>
            </a:r>
            <a:r>
              <a:rPr lang="es-ES" err="1"/>
              <a:t>licenses</a:t>
            </a:r>
            <a:r>
              <a:rPr lang="es-ES"/>
              <a:t> </a:t>
            </a:r>
            <a:r>
              <a:rPr lang="es-ES" err="1"/>
              <a:t>or</a:t>
            </a:r>
            <a:r>
              <a:rPr lang="es-ES"/>
              <a:t> </a:t>
            </a:r>
            <a:r>
              <a:rPr lang="es-ES" err="1"/>
              <a:t>code</a:t>
            </a:r>
            <a:r>
              <a:rPr lang="es-ES"/>
              <a:t> versión </a:t>
            </a:r>
            <a:r>
              <a:rPr lang="es-ES" err="1"/>
              <a:t>or</a:t>
            </a:r>
            <a:r>
              <a:rPr lang="es-ES"/>
              <a:t> hardware </a:t>
            </a:r>
            <a:r>
              <a:rPr lang="es-ES" err="1"/>
              <a:t>specifications</a:t>
            </a:r>
            <a:r>
              <a:rPr lang="es-ES"/>
              <a:t> </a:t>
            </a:r>
            <a:r>
              <a:rPr lang="es-ES" err="1"/>
              <a:t>mentioned</a:t>
            </a:r>
            <a:r>
              <a:rPr lang="es-ES"/>
              <a:t> </a:t>
            </a:r>
            <a:r>
              <a:rPr lang="es-ES" err="1"/>
              <a:t>here</a:t>
            </a:r>
            <a:r>
              <a:rPr lang="es-ES"/>
              <a:t> </a:t>
            </a:r>
          </a:p>
          <a:p>
            <a:endParaRPr lang="es-ES"/>
          </a:p>
          <a:p>
            <a:endParaRPr lang="ru-RU"/>
          </a:p>
        </p:txBody>
      </p:sp>
      <p:sp>
        <p:nvSpPr>
          <p:cNvPr id="4" name="Slide Number Placeholder 3"/>
          <p:cNvSpPr>
            <a:spLocks noGrp="1"/>
          </p:cNvSpPr>
          <p:nvPr>
            <p:ph type="sldNum" sz="quarter" idx="10"/>
          </p:nvPr>
        </p:nvSpPr>
        <p:spPr/>
        <p:txBody>
          <a:bodyPr/>
          <a:lstStyle/>
          <a:p>
            <a:fld id="{92F4319B-43DF-CC46-A62B-D2BCEDA96C63}" type="slidenum">
              <a:rPr lang="en-US" smtClean="0"/>
              <a:t>9</a:t>
            </a:fld>
            <a:endParaRPr lang="en-US"/>
          </a:p>
        </p:txBody>
      </p:sp>
    </p:spTree>
    <p:extLst>
      <p:ext uri="{BB962C8B-B14F-4D97-AF65-F5344CB8AC3E}">
        <p14:creationId xmlns:p14="http://schemas.microsoft.com/office/powerpoint/2010/main" val="2764166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dirty="0"/>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a:solidFill>
                  <a:schemeClr val="bg2">
                    <a:lumMod val="65000"/>
                  </a:schemeClr>
                </a:solidFill>
                <a:latin typeface="+mn-lt"/>
                <a:ea typeface="+mn-ea"/>
                <a:cs typeface="CiscoSans Thin"/>
              </a:rPr>
              <a:t>© 2019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hyperlink" Target="https://cep.cloudapps.cisco.com/case" TargetMode="External"/><Relationship Id="rId2" Type="http://schemas.openxmlformats.org/officeDocument/2006/relationships/hyperlink" Target="https://gve-devnet.cisco.com/" TargetMode="External"/><Relationship Id="rId1" Type="http://schemas.openxmlformats.org/officeDocument/2006/relationships/slideLayout" Target="../slideLayouts/slideLayout24.xml"/><Relationship Id="rId4" Type="http://schemas.openxmlformats.org/officeDocument/2006/relationships/image" Target="../media/image17.tif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tiff"/><Relationship Id="rId3" Type="http://schemas.openxmlformats.org/officeDocument/2006/relationships/image" Target="../media/image6.tiff"/><Relationship Id="rId7" Type="http://schemas.openxmlformats.org/officeDocument/2006/relationships/image" Target="../media/image10.png"/><Relationship Id="rId12"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2.tiff"/><Relationship Id="rId5" Type="http://schemas.openxmlformats.org/officeDocument/2006/relationships/image" Target="../media/image8.tiff"/><Relationship Id="rId10" Type="http://schemas.openxmlformats.org/officeDocument/2006/relationships/hyperlink" Target="https://wwwin-github.cisco.com/alvlau/DNAC_Tableau_Integration" TargetMode="External"/><Relationship Id="rId4" Type="http://schemas.openxmlformats.org/officeDocument/2006/relationships/image" Target="../media/image7.png"/><Relationship Id="rId9" Type="http://schemas.openxmlformats.org/officeDocument/2006/relationships/image" Target="../media/image12.tiff"/><Relationship Id="rId14" Type="http://schemas.openxmlformats.org/officeDocument/2006/relationships/image" Target="../media/image13.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tiff"/><Relationship Id="rId5" Type="http://schemas.openxmlformats.org/officeDocument/2006/relationships/image" Target="../media/image3.tiff"/><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7.png"/><Relationship Id="rId7"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wmf"/><Relationship Id="rId5" Type="http://schemas.openxmlformats.org/officeDocument/2006/relationships/image" Target="../media/image3.tiff"/><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slideLayout" Target="../slideLayouts/slideLayout12.xml"/><Relationship Id="rId7" Type="http://schemas.openxmlformats.org/officeDocument/2006/relationships/image" Target="../media/image3.tif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tiff"/><Relationship Id="rId5" Type="http://schemas.openxmlformats.org/officeDocument/2006/relationships/image" Target="../media/image7.png"/><Relationship Id="rId10" Type="http://schemas.openxmlformats.org/officeDocument/2006/relationships/image" Target="../media/image13.tiff"/><Relationship Id="rId4" Type="http://schemas.openxmlformats.org/officeDocument/2006/relationships/notesSlide" Target="../notesSlides/notesSlide8.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tiff"/><Relationship Id="rId5" Type="http://schemas.openxmlformats.org/officeDocument/2006/relationships/image" Target="../media/image3.tiff"/><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57110" y="4234633"/>
            <a:ext cx="8296421" cy="288131"/>
          </a:xfrm>
        </p:spPr>
        <p:txBody>
          <a:bodyPr/>
          <a:lstStyle/>
          <a:p>
            <a:r>
              <a:rPr lang="en-US" sz="1600" dirty="0"/>
              <a:t>Alvin Lau</a:t>
            </a:r>
          </a:p>
        </p:txBody>
      </p:sp>
      <p:sp>
        <p:nvSpPr>
          <p:cNvPr id="3" name="Text Placeholder 2"/>
          <p:cNvSpPr>
            <a:spLocks noGrp="1"/>
          </p:cNvSpPr>
          <p:nvPr>
            <p:ph type="body" sz="quarter" idx="11"/>
          </p:nvPr>
        </p:nvSpPr>
        <p:spPr>
          <a:xfrm>
            <a:off x="342242" y="4471886"/>
            <a:ext cx="8296421" cy="288131"/>
          </a:xfrm>
        </p:spPr>
        <p:txBody>
          <a:bodyPr/>
          <a:lstStyle/>
          <a:p>
            <a:r>
              <a:rPr lang="en-US" sz="1600" dirty="0"/>
              <a:t>Associated System Engineer</a:t>
            </a:r>
          </a:p>
        </p:txBody>
      </p:sp>
      <p:sp>
        <p:nvSpPr>
          <p:cNvPr id="4" name="Text Placeholder 3"/>
          <p:cNvSpPr>
            <a:spLocks noGrp="1"/>
          </p:cNvSpPr>
          <p:nvPr>
            <p:ph type="body" sz="quarter" idx="12"/>
          </p:nvPr>
        </p:nvSpPr>
        <p:spPr>
          <a:xfrm>
            <a:off x="342242" y="4753020"/>
            <a:ext cx="6059773" cy="288131"/>
          </a:xfrm>
        </p:spPr>
        <p:txBody>
          <a:bodyPr/>
          <a:lstStyle/>
          <a:p>
            <a:r>
              <a:rPr lang="en-US" sz="1600" dirty="0"/>
              <a:t>Apr 2020</a:t>
            </a:r>
          </a:p>
        </p:txBody>
      </p:sp>
      <p:sp>
        <p:nvSpPr>
          <p:cNvPr id="6" name="Title 5"/>
          <p:cNvSpPr>
            <a:spLocks noGrp="1"/>
          </p:cNvSpPr>
          <p:nvPr>
            <p:ph type="ctrTitle"/>
          </p:nvPr>
        </p:nvSpPr>
        <p:spPr>
          <a:xfrm>
            <a:off x="335244" y="1248587"/>
            <a:ext cx="8340152" cy="644730"/>
          </a:xfrm>
        </p:spPr>
        <p:txBody>
          <a:bodyPr/>
          <a:lstStyle/>
          <a:p>
            <a:r>
              <a:rPr lang="en-US" sz="3000" dirty="0"/>
              <a:t>DNA Center and Tableau Integration</a:t>
            </a:r>
          </a:p>
        </p:txBody>
      </p:sp>
      <p:sp>
        <p:nvSpPr>
          <p:cNvPr id="7" name="Text Placeholder 3">
            <a:extLst>
              <a:ext uri="{FF2B5EF4-FFF2-40B4-BE49-F238E27FC236}">
                <a16:creationId xmlns:a16="http://schemas.microsoft.com/office/drawing/2014/main" id="{FD0D9917-101A-934B-A723-2CBFE374C428}"/>
              </a:ext>
            </a:extLst>
          </p:cNvPr>
          <p:cNvSpPr txBox="1">
            <a:spLocks/>
          </p:cNvSpPr>
          <p:nvPr/>
        </p:nvSpPr>
        <p:spPr>
          <a:xfrm>
            <a:off x="302234" y="1949894"/>
            <a:ext cx="8777917" cy="2083136"/>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0" dirty="0"/>
              <a:t>Global Sales Segment : Global Service Provider</a:t>
            </a:r>
          </a:p>
          <a:p>
            <a:r>
              <a:rPr lang="en-US" sz="1100" dirty="0"/>
              <a:t>Industries : Cities and Communities</a:t>
            </a:r>
          </a:p>
          <a:p>
            <a:r>
              <a:rPr lang="en-US" sz="1100" dirty="0" err="1"/>
              <a:t>LoB</a:t>
            </a:r>
            <a:r>
              <a:rPr lang="en-US" sz="1100" dirty="0"/>
              <a:t> : Operations Analytics</a:t>
            </a:r>
          </a:p>
          <a:p>
            <a:r>
              <a:rPr lang="en-US" sz="1100" dirty="0"/>
              <a:t>Architectural Plays : Enterprise Networking</a:t>
            </a:r>
          </a:p>
          <a:p>
            <a:r>
              <a:rPr lang="en-US" sz="1100" dirty="0"/>
              <a:t>Sales Plays : None</a:t>
            </a:r>
            <a:endParaRPr lang="en-US" sz="1200" dirty="0"/>
          </a:p>
        </p:txBody>
      </p:sp>
      <p:sp>
        <p:nvSpPr>
          <p:cNvPr id="10" name="Text Placeholder 4">
            <a:extLst>
              <a:ext uri="{FF2B5EF4-FFF2-40B4-BE49-F238E27FC236}">
                <a16:creationId xmlns:a16="http://schemas.microsoft.com/office/drawing/2014/main" id="{4C21B5BF-2A4B-3742-9614-BBBF72A5FC91}"/>
              </a:ext>
            </a:extLst>
          </p:cNvPr>
          <p:cNvSpPr txBox="1">
            <a:spLocks/>
          </p:cNvSpPr>
          <p:nvPr/>
        </p:nvSpPr>
        <p:spPr>
          <a:xfrm>
            <a:off x="7753815" y="1067971"/>
            <a:ext cx="132633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200" b="0" i="0" kern="1200" baseline="0">
                <a:solidFill>
                  <a:schemeClr val="bg1"/>
                </a:solidFill>
                <a:latin typeface="+mj-lt"/>
                <a:ea typeface="ＭＳ Ｐゴシック" charset="0"/>
                <a:cs typeface="CiscoSansTT ExtraLight"/>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1400"/>
              <a:t>GVE </a:t>
            </a:r>
            <a:r>
              <a:rPr lang="en-US" sz="1400" err="1"/>
              <a:t>DevNet</a:t>
            </a:r>
            <a:r>
              <a:rPr lang="en-US" sz="1400"/>
              <a:t> </a:t>
            </a:r>
          </a:p>
        </p:txBody>
      </p:sp>
      <p:pic>
        <p:nvPicPr>
          <p:cNvPr id="8" name="Picture 7" descr="A picture containing table, white, cake, plate&#10;&#10;Description automatically generated">
            <a:extLst>
              <a:ext uri="{FF2B5EF4-FFF2-40B4-BE49-F238E27FC236}">
                <a16:creationId xmlns:a16="http://schemas.microsoft.com/office/drawing/2014/main" id="{06BB44E2-191F-2C42-BA39-C0F334AE0803}"/>
              </a:ext>
            </a:extLst>
          </p:cNvPr>
          <p:cNvPicPr>
            <a:picLocks noChangeAspect="1"/>
          </p:cNvPicPr>
          <p:nvPr/>
        </p:nvPicPr>
        <p:blipFill>
          <a:blip r:embed="rId3"/>
          <a:stretch>
            <a:fillRect/>
          </a:stretch>
        </p:blipFill>
        <p:spPr>
          <a:xfrm>
            <a:off x="8061507" y="100533"/>
            <a:ext cx="838076" cy="882185"/>
          </a:xfrm>
          <a:prstGeom prst="rect">
            <a:avLst/>
          </a:prstGeom>
        </p:spPr>
      </p:pic>
      <p:pic>
        <p:nvPicPr>
          <p:cNvPr id="11" name="Picture 10">
            <a:extLst>
              <a:ext uri="{FF2B5EF4-FFF2-40B4-BE49-F238E27FC236}">
                <a16:creationId xmlns:a16="http://schemas.microsoft.com/office/drawing/2014/main" id="{10CFCB89-C35A-BA40-A1A2-874041B039A9}"/>
              </a:ext>
            </a:extLst>
          </p:cNvPr>
          <p:cNvPicPr>
            <a:picLocks noChangeAspect="1"/>
          </p:cNvPicPr>
          <p:nvPr/>
        </p:nvPicPr>
        <p:blipFill>
          <a:blip r:embed="rId4"/>
          <a:stretch>
            <a:fillRect/>
          </a:stretch>
        </p:blipFill>
        <p:spPr>
          <a:xfrm>
            <a:off x="6049008" y="312318"/>
            <a:ext cx="706013" cy="706013"/>
          </a:xfrm>
          <a:prstGeom prst="rect">
            <a:avLst/>
          </a:prstGeom>
        </p:spPr>
      </p:pic>
      <p:pic>
        <p:nvPicPr>
          <p:cNvPr id="12" name="Picture 11">
            <a:extLst>
              <a:ext uri="{FF2B5EF4-FFF2-40B4-BE49-F238E27FC236}">
                <a16:creationId xmlns:a16="http://schemas.microsoft.com/office/drawing/2014/main" id="{7F9B45AD-6ADC-5445-8D1F-FFB5DA09566B}"/>
              </a:ext>
            </a:extLst>
          </p:cNvPr>
          <p:cNvPicPr>
            <a:picLocks noChangeAspect="1"/>
          </p:cNvPicPr>
          <p:nvPr/>
        </p:nvPicPr>
        <p:blipFill>
          <a:blip r:embed="rId5"/>
          <a:stretch>
            <a:fillRect/>
          </a:stretch>
        </p:blipFill>
        <p:spPr>
          <a:xfrm>
            <a:off x="6935435" y="410565"/>
            <a:ext cx="864454" cy="461601"/>
          </a:xfrm>
          <a:prstGeom prst="rect">
            <a:avLst/>
          </a:prstGeom>
        </p:spPr>
      </p:pic>
    </p:spTree>
    <p:extLst>
      <p:ext uri="{BB962C8B-B14F-4D97-AF65-F5344CB8AC3E}">
        <p14:creationId xmlns:p14="http://schemas.microsoft.com/office/powerpoint/2010/main" val="849761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692355-C96D-1040-A108-461C6CC01329}"/>
              </a:ext>
            </a:extLst>
          </p:cNvPr>
          <p:cNvSpPr txBox="1"/>
          <p:nvPr/>
        </p:nvSpPr>
        <p:spPr>
          <a:xfrm>
            <a:off x="4787591" y="825190"/>
            <a:ext cx="4006225" cy="2862322"/>
          </a:xfrm>
          <a:prstGeom prst="rect">
            <a:avLst/>
          </a:prstGeom>
          <a:noFill/>
        </p:spPr>
        <p:txBody>
          <a:bodyPr wrap="none" rtlCol="0">
            <a:spAutoFit/>
          </a:bodyPr>
          <a:lstStyle/>
          <a:p>
            <a:r>
              <a:rPr lang="en-US">
                <a:solidFill>
                  <a:schemeClr val="bg1"/>
                </a:solidFill>
                <a:latin typeface="+mn-lt"/>
              </a:rPr>
              <a:t>Check out the GVE </a:t>
            </a:r>
            <a:r>
              <a:rPr lang="en-US" err="1">
                <a:solidFill>
                  <a:schemeClr val="bg1"/>
                </a:solidFill>
                <a:latin typeface="+mn-lt"/>
              </a:rPr>
              <a:t>Devnet</a:t>
            </a:r>
            <a:r>
              <a:rPr lang="en-US">
                <a:solidFill>
                  <a:schemeClr val="bg1"/>
                </a:solidFill>
                <a:latin typeface="+mn-lt"/>
              </a:rPr>
              <a:t> team @</a:t>
            </a:r>
          </a:p>
          <a:p>
            <a:endParaRPr lang="en-US">
              <a:solidFill>
                <a:schemeClr val="bg1"/>
              </a:solidFill>
              <a:latin typeface="+mn-lt"/>
            </a:endParaRPr>
          </a:p>
          <a:p>
            <a:r>
              <a:rPr lang="en-CA">
                <a:hlinkClick r:id="rId2"/>
              </a:rPr>
              <a:t>https://gve-devnet.cisco.com/</a:t>
            </a:r>
            <a:endParaRPr lang="en-CA"/>
          </a:p>
          <a:p>
            <a:endParaRPr lang="en-CA">
              <a:latin typeface="+mn-lt"/>
            </a:endParaRPr>
          </a:p>
          <a:p>
            <a:endParaRPr lang="en-CA">
              <a:latin typeface="+mn-lt"/>
            </a:endParaRPr>
          </a:p>
          <a:p>
            <a:endParaRPr lang="en-CA">
              <a:latin typeface="+mn-lt"/>
            </a:endParaRPr>
          </a:p>
          <a:p>
            <a:endParaRPr lang="en-CA">
              <a:latin typeface="+mn-lt"/>
            </a:endParaRPr>
          </a:p>
          <a:p>
            <a:r>
              <a:rPr lang="en-CA">
                <a:solidFill>
                  <a:schemeClr val="bg1"/>
                </a:solidFill>
                <a:latin typeface="+mn-lt"/>
              </a:rPr>
              <a:t>Open a GVE case @</a:t>
            </a:r>
          </a:p>
          <a:p>
            <a:endParaRPr lang="en-CA">
              <a:latin typeface="+mn-lt"/>
            </a:endParaRPr>
          </a:p>
          <a:p>
            <a:r>
              <a:rPr lang="en-CA">
                <a:hlinkClick r:id="rId3"/>
              </a:rPr>
              <a:t>https://cep.cloudapps.cisco.com/case</a:t>
            </a:r>
            <a:endParaRPr lang="en-CA">
              <a:latin typeface="+mn-lt"/>
            </a:endParaRPr>
          </a:p>
        </p:txBody>
      </p:sp>
      <p:pic>
        <p:nvPicPr>
          <p:cNvPr id="7" name="Picture 6">
            <a:extLst>
              <a:ext uri="{FF2B5EF4-FFF2-40B4-BE49-F238E27FC236}">
                <a16:creationId xmlns:a16="http://schemas.microsoft.com/office/drawing/2014/main" id="{F6E565A1-5514-A04B-AE1F-3D1D7C2AA8FD}"/>
              </a:ext>
            </a:extLst>
          </p:cNvPr>
          <p:cNvPicPr>
            <a:picLocks noChangeAspect="1"/>
          </p:cNvPicPr>
          <p:nvPr/>
        </p:nvPicPr>
        <p:blipFill>
          <a:blip r:embed="rId4"/>
          <a:stretch>
            <a:fillRect/>
          </a:stretch>
        </p:blipFill>
        <p:spPr>
          <a:xfrm>
            <a:off x="0" y="1263928"/>
            <a:ext cx="4436757" cy="2423584"/>
          </a:xfrm>
          <a:prstGeom prst="rect">
            <a:avLst/>
          </a:prstGeom>
        </p:spPr>
      </p:pic>
    </p:spTree>
    <p:extLst>
      <p:ext uri="{BB962C8B-B14F-4D97-AF65-F5344CB8AC3E}">
        <p14:creationId xmlns:p14="http://schemas.microsoft.com/office/powerpoint/2010/main" val="342790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E3385-028E-314E-9AB7-67C0FCC116A6}"/>
              </a:ext>
            </a:extLst>
          </p:cNvPr>
          <p:cNvPicPr>
            <a:picLocks noChangeAspect="1"/>
          </p:cNvPicPr>
          <p:nvPr/>
        </p:nvPicPr>
        <p:blipFill>
          <a:blip r:embed="rId3"/>
          <a:stretch>
            <a:fillRect/>
          </a:stretch>
        </p:blipFill>
        <p:spPr>
          <a:xfrm>
            <a:off x="0" y="-210243"/>
            <a:ext cx="9144000" cy="6096000"/>
          </a:xfrm>
          <a:prstGeom prst="rect">
            <a:avLst/>
          </a:prstGeom>
        </p:spPr>
      </p:pic>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025585" y="213819"/>
            <a:ext cx="3469219"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err="1">
                <a:solidFill>
                  <a:srgbClr val="FFFFFF"/>
                </a:solidFill>
                <a:latin typeface="+mj-lt"/>
              </a:rPr>
              <a:t>Cities</a:t>
            </a:r>
            <a:r>
              <a:rPr lang="es-ES_tradnl" sz="2400" b="1" kern="0" dirty="0">
                <a:solidFill>
                  <a:srgbClr val="FFFFFF"/>
                </a:solidFill>
                <a:latin typeface="+mj-lt"/>
              </a:rPr>
              <a:t> and </a:t>
            </a:r>
            <a:r>
              <a:rPr lang="es-ES_tradnl" sz="2400" b="1" kern="0" dirty="0" err="1">
                <a:solidFill>
                  <a:srgbClr val="FFFFFF"/>
                </a:solidFill>
                <a:latin typeface="+mj-lt"/>
              </a:rPr>
              <a:t>Communities</a:t>
            </a:r>
            <a:r>
              <a:rPr lang="es-ES_tradnl" sz="2400" b="1" kern="0" dirty="0">
                <a:solidFill>
                  <a:srgbClr val="FFFFFF"/>
                </a:solidFill>
                <a:latin typeface="+mj-lt"/>
              </a:rPr>
              <a:t>
</a:t>
            </a:r>
          </a:p>
        </p:txBody>
      </p:sp>
      <p:sp>
        <p:nvSpPr>
          <p:cNvPr id="7" name="Rounded Rectangle 6">
            <a:extLst>
              <a:ext uri="{FF2B5EF4-FFF2-40B4-BE49-F238E27FC236}">
                <a16:creationId xmlns:a16="http://schemas.microsoft.com/office/drawing/2014/main" id="{8D5A94EE-E9FD-6C4A-BE88-10A5484C3685}"/>
              </a:ext>
            </a:extLst>
          </p:cNvPr>
          <p:cNvSpPr/>
          <p:nvPr/>
        </p:nvSpPr>
        <p:spPr>
          <a:xfrm rot="5400000">
            <a:off x="1732605" y="2053760"/>
            <a:ext cx="554980" cy="471326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0" name="TextBox 9">
            <a:extLst>
              <a:ext uri="{FF2B5EF4-FFF2-40B4-BE49-F238E27FC236}">
                <a16:creationId xmlns:a16="http://schemas.microsoft.com/office/drawing/2014/main" id="{254A4C87-2648-4049-AF9C-55086507BF12}"/>
              </a:ext>
            </a:extLst>
          </p:cNvPr>
          <p:cNvSpPr txBox="1"/>
          <p:nvPr/>
        </p:nvSpPr>
        <p:spPr>
          <a:xfrm>
            <a:off x="687213" y="4179919"/>
            <a:ext cx="3679511" cy="830997"/>
          </a:xfrm>
          <a:prstGeom prst="rect">
            <a:avLst/>
          </a:prstGeom>
          <a:noFill/>
        </p:spPr>
        <p:txBody>
          <a:bodyPr wrap="square" rtlCol="0">
            <a:spAutoFit/>
          </a:bodyPr>
          <a:lstStyle/>
          <a:p>
            <a:pPr defTabSz="914400" fontAlgn="auto">
              <a:spcBef>
                <a:spcPts val="0"/>
              </a:spcBef>
              <a:spcAft>
                <a:spcPts val="0"/>
              </a:spcAft>
              <a:defRPr/>
            </a:pPr>
            <a:r>
              <a:rPr lang="es-ES_tradnl" sz="2400" b="1" kern="0" dirty="0" err="1">
                <a:solidFill>
                  <a:srgbClr val="FFFFFF"/>
                </a:solidFill>
                <a:latin typeface="+mj-lt"/>
              </a:rPr>
              <a:t>Operations</a:t>
            </a:r>
            <a:r>
              <a:rPr lang="es-ES_tradnl" sz="2400" b="1" kern="0" dirty="0">
                <a:solidFill>
                  <a:srgbClr val="FFFFFF"/>
                </a:solidFill>
                <a:latin typeface="+mj-lt"/>
              </a:rPr>
              <a:t> </a:t>
            </a:r>
            <a:r>
              <a:rPr lang="es-ES_tradnl" sz="2400" b="1" kern="0" dirty="0" err="1">
                <a:solidFill>
                  <a:srgbClr val="FFFFFF"/>
                </a:solidFill>
                <a:latin typeface="+mj-lt"/>
              </a:rPr>
              <a:t>Analytics</a:t>
            </a:r>
            <a:r>
              <a:rPr lang="es-ES_tradnl" sz="2400" b="1" kern="0" dirty="0">
                <a:solidFill>
                  <a:srgbClr val="FFFFFF"/>
                </a:solidFill>
                <a:latin typeface="+mj-lt"/>
              </a:rPr>
              <a:t>
</a:t>
            </a:r>
          </a:p>
        </p:txBody>
      </p:sp>
    </p:spTree>
    <p:extLst>
      <p:ext uri="{BB962C8B-B14F-4D97-AF65-F5344CB8AC3E}">
        <p14:creationId xmlns:p14="http://schemas.microsoft.com/office/powerpoint/2010/main" val="229773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5C6209CC-D530-C348-9C5C-53ED42A6570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950019B5-7F49-A344-A05F-3363D686EE01}"/>
              </a:ext>
            </a:extLst>
          </p:cNvPr>
          <p:cNvSpPr txBox="1"/>
          <p:nvPr/>
        </p:nvSpPr>
        <p:spPr>
          <a:xfrm>
            <a:off x="163718" y="228665"/>
            <a:ext cx="7029803" cy="400110"/>
          </a:xfrm>
          <a:prstGeom prst="rect">
            <a:avLst/>
          </a:prstGeom>
          <a:noFill/>
        </p:spPr>
        <p:txBody>
          <a:bodyPr wrap="square" rtlCol="0">
            <a:spAutoFit/>
          </a:bodyPr>
          <a:lstStyle/>
          <a:p>
            <a:pPr defTabSz="914400" fontAlgn="auto">
              <a:spcBef>
                <a:spcPts val="0"/>
              </a:spcBef>
              <a:spcAft>
                <a:spcPts val="0"/>
              </a:spcAft>
              <a:defRPr/>
            </a:pPr>
            <a:r>
              <a:rPr lang="en-US" sz="2000" dirty="0">
                <a:solidFill>
                  <a:schemeClr val="bg2"/>
                </a:solidFill>
                <a:latin typeface="CiscoSansTT" panose="020B0503020201020303" pitchFamily="34" charset="0"/>
                <a:cs typeface="CiscoSansTT" panose="020B0503020201020303" pitchFamily="34" charset="0"/>
              </a:rPr>
              <a:t>DNA Center and Tableau Integration</a:t>
            </a:r>
            <a:endParaRPr lang="en-US" sz="2000" kern="0" dirty="0">
              <a:solidFill>
                <a:schemeClr val="bg2"/>
              </a:solidFill>
              <a:latin typeface="CiscoSansTT" panose="020B0503020201020303" pitchFamily="34" charset="0"/>
              <a:cs typeface="CiscoSansTT" panose="020B0503020201020303" pitchFamily="34" charset="0"/>
            </a:endParaRPr>
          </a:p>
        </p:txBody>
      </p:sp>
      <p:sp>
        <p:nvSpPr>
          <p:cNvPr id="9" name="Rounded Rectangle 8">
            <a:extLst>
              <a:ext uri="{FF2B5EF4-FFF2-40B4-BE49-F238E27FC236}">
                <a16:creationId xmlns:a16="http://schemas.microsoft.com/office/drawing/2014/main" id="{B7B8CA39-83A3-FF4F-BEAC-C49DA468A9FC}"/>
              </a:ext>
            </a:extLst>
          </p:cNvPr>
          <p:cNvSpPr/>
          <p:nvPr/>
        </p:nvSpPr>
        <p:spPr>
          <a:xfrm rot="5400000">
            <a:off x="3643569" y="-3322222"/>
            <a:ext cx="1231193"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486CCA3F-F48E-8749-ABC3-4DA34E932A80}"/>
              </a:ext>
            </a:extLst>
          </p:cNvPr>
          <p:cNvSpPr txBox="1"/>
          <p:nvPr/>
        </p:nvSpPr>
        <p:spPr>
          <a:xfrm>
            <a:off x="825279" y="1005814"/>
            <a:ext cx="3798848" cy="369332"/>
          </a:xfrm>
          <a:prstGeom prst="rect">
            <a:avLst/>
          </a:prstGeom>
          <a:noFill/>
        </p:spPr>
        <p:txBody>
          <a:bodyPr wrap="square" rtlCol="0">
            <a:spAutoFit/>
          </a:bodyPr>
          <a:lstStyle/>
          <a:p>
            <a:r>
              <a:rPr lang="en-US" b="1" i="1">
                <a:solidFill>
                  <a:schemeClr val="bg2"/>
                </a:solidFill>
                <a:latin typeface="+mj-lt"/>
              </a:rPr>
              <a:t>Business Needs/Challenges</a:t>
            </a:r>
          </a:p>
        </p:txBody>
      </p:sp>
      <p:sp>
        <p:nvSpPr>
          <p:cNvPr id="10" name="TextBox 9">
            <a:extLst>
              <a:ext uri="{FF2B5EF4-FFF2-40B4-BE49-F238E27FC236}">
                <a16:creationId xmlns:a16="http://schemas.microsoft.com/office/drawing/2014/main" id="{1040D061-733D-0140-82D8-B077894C1CC5}"/>
              </a:ext>
            </a:extLst>
          </p:cNvPr>
          <p:cNvSpPr txBox="1"/>
          <p:nvPr/>
        </p:nvSpPr>
        <p:spPr>
          <a:xfrm>
            <a:off x="878162" y="1330802"/>
            <a:ext cx="7846943" cy="769441"/>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bg2"/>
                </a:solidFill>
                <a:latin typeface="+mn-lt"/>
              </a:rPr>
              <a:t>Need</a:t>
            </a:r>
            <a:r>
              <a:rPr lang="en-US" sz="1100" dirty="0">
                <a:solidFill>
                  <a:schemeClr val="bg2"/>
                </a:solidFill>
                <a:latin typeface="+mn-lt"/>
              </a:rPr>
              <a:t>: The customer wants to improve his wireless network service SLA by applying analytics. There are some insights that need to be customized and display as the actual tool does not offer this option. </a:t>
            </a:r>
          </a:p>
          <a:p>
            <a:pPr marL="171450" indent="-171450">
              <a:buFont typeface="Arial" panose="020B0604020202020204" pitchFamily="34" charset="0"/>
              <a:buChar char="•"/>
            </a:pPr>
            <a:r>
              <a:rPr lang="en-US" sz="1100" b="1" dirty="0">
                <a:solidFill>
                  <a:schemeClr val="bg2"/>
                </a:solidFill>
                <a:latin typeface="+mn-lt"/>
              </a:rPr>
              <a:t>Challenge</a:t>
            </a:r>
            <a:r>
              <a:rPr lang="en-US" sz="1100" dirty="0">
                <a:solidFill>
                  <a:schemeClr val="bg2"/>
                </a:solidFill>
                <a:latin typeface="+mn-lt"/>
              </a:rPr>
              <a:t>: Wireless network data in DNA Center is stored only for 14 days.  The data needs to be store for longer period of time.</a:t>
            </a:r>
          </a:p>
        </p:txBody>
      </p:sp>
      <p:sp>
        <p:nvSpPr>
          <p:cNvPr id="18" name="Rounded Rectangle 17">
            <a:extLst>
              <a:ext uri="{FF2B5EF4-FFF2-40B4-BE49-F238E27FC236}">
                <a16:creationId xmlns:a16="http://schemas.microsoft.com/office/drawing/2014/main" id="{C2F26000-DC9C-1D4D-A22B-8FEA194FA855}"/>
              </a:ext>
            </a:extLst>
          </p:cNvPr>
          <p:cNvSpPr/>
          <p:nvPr/>
        </p:nvSpPr>
        <p:spPr>
          <a:xfrm rot="5400000">
            <a:off x="3614512" y="-1919542"/>
            <a:ext cx="1312565"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9" name="TextBox 18">
            <a:extLst>
              <a:ext uri="{FF2B5EF4-FFF2-40B4-BE49-F238E27FC236}">
                <a16:creationId xmlns:a16="http://schemas.microsoft.com/office/drawing/2014/main" id="{49ABF90E-B5EB-CE41-9A7C-72FE868F40BB}"/>
              </a:ext>
            </a:extLst>
          </p:cNvPr>
          <p:cNvSpPr txBox="1"/>
          <p:nvPr/>
        </p:nvSpPr>
        <p:spPr>
          <a:xfrm>
            <a:off x="844910" y="2445185"/>
            <a:ext cx="3798848" cy="369332"/>
          </a:xfrm>
          <a:prstGeom prst="rect">
            <a:avLst/>
          </a:prstGeom>
          <a:noFill/>
        </p:spPr>
        <p:txBody>
          <a:bodyPr wrap="square" rtlCol="0">
            <a:spAutoFit/>
          </a:bodyPr>
          <a:lstStyle/>
          <a:p>
            <a:r>
              <a:rPr lang="en-US" b="1" i="1">
                <a:solidFill>
                  <a:schemeClr val="bg2"/>
                </a:solidFill>
                <a:latin typeface="+mj-lt"/>
              </a:rPr>
              <a:t>Solution</a:t>
            </a:r>
          </a:p>
        </p:txBody>
      </p:sp>
      <p:sp>
        <p:nvSpPr>
          <p:cNvPr id="20" name="TextBox 19">
            <a:extLst>
              <a:ext uri="{FF2B5EF4-FFF2-40B4-BE49-F238E27FC236}">
                <a16:creationId xmlns:a16="http://schemas.microsoft.com/office/drawing/2014/main" id="{FB164734-E2BC-FE42-9380-BAFB363087EE}"/>
              </a:ext>
            </a:extLst>
          </p:cNvPr>
          <p:cNvSpPr txBox="1"/>
          <p:nvPr/>
        </p:nvSpPr>
        <p:spPr>
          <a:xfrm>
            <a:off x="878162" y="2860439"/>
            <a:ext cx="7947301" cy="430887"/>
          </a:xfrm>
          <a:prstGeom prst="rect">
            <a:avLst/>
          </a:prstGeom>
          <a:noFill/>
        </p:spPr>
        <p:txBody>
          <a:bodyPr wrap="square" rtlCol="0">
            <a:spAutoFit/>
          </a:bodyPr>
          <a:lstStyle/>
          <a:p>
            <a:r>
              <a:rPr lang="en-US" sz="1100" dirty="0">
                <a:solidFill>
                  <a:schemeClr val="bg2"/>
                </a:solidFill>
                <a:latin typeface="+mn-lt"/>
              </a:rPr>
              <a:t>Export wireless network data using  SDN controller and display it  using a third-party data reporting tool. With the data extracted, it can be provided customizable data analysis by the customer</a:t>
            </a:r>
          </a:p>
        </p:txBody>
      </p:sp>
      <p:sp>
        <p:nvSpPr>
          <p:cNvPr id="30" name="Rounded Rectangle 29">
            <a:extLst>
              <a:ext uri="{FF2B5EF4-FFF2-40B4-BE49-F238E27FC236}">
                <a16:creationId xmlns:a16="http://schemas.microsoft.com/office/drawing/2014/main" id="{BAE1D830-3BAD-2D49-ADD3-790DB11A1049}"/>
              </a:ext>
            </a:extLst>
          </p:cNvPr>
          <p:cNvSpPr/>
          <p:nvPr/>
        </p:nvSpPr>
        <p:spPr>
          <a:xfrm rot="5400000">
            <a:off x="3602885" y="-510217"/>
            <a:ext cx="1312564"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1" name="TextBox 30">
            <a:extLst>
              <a:ext uri="{FF2B5EF4-FFF2-40B4-BE49-F238E27FC236}">
                <a16:creationId xmlns:a16="http://schemas.microsoft.com/office/drawing/2014/main" id="{1C19DD0F-2274-FE4E-BF11-3117D470CD6B}"/>
              </a:ext>
            </a:extLst>
          </p:cNvPr>
          <p:cNvSpPr txBox="1"/>
          <p:nvPr/>
        </p:nvSpPr>
        <p:spPr>
          <a:xfrm>
            <a:off x="878162" y="3806027"/>
            <a:ext cx="3798848" cy="369332"/>
          </a:xfrm>
          <a:prstGeom prst="rect">
            <a:avLst/>
          </a:prstGeom>
          <a:noFill/>
        </p:spPr>
        <p:txBody>
          <a:bodyPr wrap="square" rtlCol="0">
            <a:spAutoFit/>
          </a:bodyPr>
          <a:lstStyle/>
          <a:p>
            <a:r>
              <a:rPr lang="en-US" b="1" i="1">
                <a:solidFill>
                  <a:schemeClr val="bg2"/>
                </a:solidFill>
                <a:latin typeface="+mj-lt"/>
              </a:rPr>
              <a:t>Business Outcomes</a:t>
            </a:r>
          </a:p>
        </p:txBody>
      </p:sp>
      <p:sp>
        <p:nvSpPr>
          <p:cNvPr id="32" name="TextBox 31">
            <a:extLst>
              <a:ext uri="{FF2B5EF4-FFF2-40B4-BE49-F238E27FC236}">
                <a16:creationId xmlns:a16="http://schemas.microsoft.com/office/drawing/2014/main" id="{80C47A43-7D94-1D42-BC9A-833F6E199963}"/>
              </a:ext>
            </a:extLst>
          </p:cNvPr>
          <p:cNvSpPr txBox="1"/>
          <p:nvPr/>
        </p:nvSpPr>
        <p:spPr>
          <a:xfrm>
            <a:off x="878162" y="4141464"/>
            <a:ext cx="7647071" cy="600164"/>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chemeClr val="bg2"/>
                </a:solidFill>
                <a:latin typeface="+mn-lt"/>
              </a:rPr>
              <a:t>This allows the customer to better analyze wireless network data, from any time span</a:t>
            </a:r>
          </a:p>
          <a:p>
            <a:pPr marL="171450" indent="-171450">
              <a:buFont typeface="Arial" panose="020B0604020202020204" pitchFamily="34" charset="0"/>
              <a:buChar char="•"/>
            </a:pPr>
            <a:r>
              <a:rPr lang="en-US" sz="1100" dirty="0">
                <a:solidFill>
                  <a:schemeClr val="bg2"/>
                </a:solidFill>
                <a:latin typeface="+mn-lt"/>
              </a:rPr>
              <a:t>Provide the right-on-time information that allow execute business decisions faster.</a:t>
            </a:r>
          </a:p>
          <a:p>
            <a:pPr marL="171450" indent="-171450">
              <a:buFont typeface="Arial" panose="020B0604020202020204" pitchFamily="34" charset="0"/>
              <a:buChar char="•"/>
            </a:pPr>
            <a:r>
              <a:rPr lang="en-US" sz="1100" dirty="0">
                <a:solidFill>
                  <a:schemeClr val="bg2"/>
                </a:solidFill>
                <a:latin typeface="+mn-lt"/>
              </a:rPr>
              <a:t>Provide Assurance  for the quality of wireless services. </a:t>
            </a:r>
          </a:p>
        </p:txBody>
      </p:sp>
      <p:grpSp>
        <p:nvGrpSpPr>
          <p:cNvPr id="23" name="Group 94">
            <a:extLst>
              <a:ext uri="{FF2B5EF4-FFF2-40B4-BE49-F238E27FC236}">
                <a16:creationId xmlns:a16="http://schemas.microsoft.com/office/drawing/2014/main" id="{2EA4B645-73B2-BE4D-9EE6-E0C816F55F2D}"/>
              </a:ext>
            </a:extLst>
          </p:cNvPr>
          <p:cNvGrpSpPr>
            <a:grpSpLocks noChangeAspect="1"/>
          </p:cNvGrpSpPr>
          <p:nvPr/>
        </p:nvGrpSpPr>
        <p:grpSpPr bwMode="auto">
          <a:xfrm>
            <a:off x="2193" y="3848260"/>
            <a:ext cx="567768" cy="521270"/>
            <a:chOff x="2649" y="1407"/>
            <a:chExt cx="464" cy="426"/>
          </a:xfrm>
        </p:grpSpPr>
        <p:sp>
          <p:nvSpPr>
            <p:cNvPr id="24" name="Freeform 95">
              <a:extLst>
                <a:ext uri="{FF2B5EF4-FFF2-40B4-BE49-F238E27FC236}">
                  <a16:creationId xmlns:a16="http://schemas.microsoft.com/office/drawing/2014/main" id="{40DE7BDA-CEC7-F444-873E-1A01A7DA1D6C}"/>
                </a:ext>
              </a:extLst>
            </p:cNvPr>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DB5E2A2C-047E-8545-81C3-E3D7BAFA29A1}"/>
                </a:ext>
              </a:extLst>
            </p:cNvPr>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7">
              <a:extLst>
                <a:ext uri="{FF2B5EF4-FFF2-40B4-BE49-F238E27FC236}">
                  <a16:creationId xmlns:a16="http://schemas.microsoft.com/office/drawing/2014/main" id="{7176E65A-C6E5-8B44-A2F0-341442DEFA83}"/>
                </a:ext>
              </a:extLst>
            </p:cNvPr>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6064CB9-2B12-3043-BF05-04C21DC1FE04}"/>
              </a:ext>
            </a:extLst>
          </p:cNvPr>
          <p:cNvGrpSpPr>
            <a:grpSpLocks noChangeAspect="1"/>
          </p:cNvGrpSpPr>
          <p:nvPr/>
        </p:nvGrpSpPr>
        <p:grpSpPr>
          <a:xfrm>
            <a:off x="132016" y="1063756"/>
            <a:ext cx="437945" cy="396103"/>
            <a:chOff x="3461667" y="-394359"/>
            <a:chExt cx="313990" cy="283991"/>
          </a:xfrm>
        </p:grpSpPr>
        <p:sp>
          <p:nvSpPr>
            <p:cNvPr id="29" name="Freeform 96">
              <a:extLst>
                <a:ext uri="{FF2B5EF4-FFF2-40B4-BE49-F238E27FC236}">
                  <a16:creationId xmlns:a16="http://schemas.microsoft.com/office/drawing/2014/main" id="{5733F488-FCCD-B74B-9AE8-10D8A940C0EC}"/>
                </a:ext>
              </a:extLst>
            </p:cNvPr>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7">
              <a:extLst>
                <a:ext uri="{FF2B5EF4-FFF2-40B4-BE49-F238E27FC236}">
                  <a16:creationId xmlns:a16="http://schemas.microsoft.com/office/drawing/2014/main" id="{9AA3D07B-6A90-8846-9A97-A5A508C3B9A2}"/>
                </a:ext>
              </a:extLst>
            </p:cNvPr>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5">
            <a:extLst>
              <a:ext uri="{FF2B5EF4-FFF2-40B4-BE49-F238E27FC236}">
                <a16:creationId xmlns:a16="http://schemas.microsoft.com/office/drawing/2014/main" id="{BD993013-94D1-464E-A114-5D15D90FBFCE}"/>
              </a:ext>
            </a:extLst>
          </p:cNvPr>
          <p:cNvGrpSpPr>
            <a:grpSpLocks noChangeAspect="1"/>
          </p:cNvGrpSpPr>
          <p:nvPr/>
        </p:nvGrpSpPr>
        <p:grpSpPr bwMode="auto">
          <a:xfrm>
            <a:off x="-8504" y="2454360"/>
            <a:ext cx="718985" cy="368014"/>
            <a:chOff x="2099" y="1220"/>
            <a:chExt cx="1561" cy="799"/>
          </a:xfrm>
        </p:grpSpPr>
        <p:sp>
          <p:nvSpPr>
            <p:cNvPr id="36" name="Freeform 36">
              <a:extLst>
                <a:ext uri="{FF2B5EF4-FFF2-40B4-BE49-F238E27FC236}">
                  <a16:creationId xmlns:a16="http://schemas.microsoft.com/office/drawing/2014/main" id="{B32ACA17-D4A6-A542-9BBD-E857845064E9}"/>
                </a:ext>
              </a:extLst>
            </p:cNvPr>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98B8DF5-90B2-9B4F-8451-CCD6FDA9A533}"/>
                </a:ext>
              </a:extLst>
            </p:cNvPr>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4FF7AA81-361D-2345-A1AA-B66A4C437F0E}"/>
              </a:ext>
            </a:extLst>
          </p:cNvPr>
          <p:cNvPicPr>
            <a:picLocks noChangeAspect="1"/>
          </p:cNvPicPr>
          <p:nvPr/>
        </p:nvPicPr>
        <p:blipFill>
          <a:blip r:embed="rId3"/>
          <a:stretch>
            <a:fillRect/>
          </a:stretch>
        </p:blipFill>
        <p:spPr>
          <a:xfrm>
            <a:off x="7165614" y="117943"/>
            <a:ext cx="1477714" cy="680644"/>
          </a:xfrm>
          <a:prstGeom prst="rect">
            <a:avLst/>
          </a:prstGeom>
        </p:spPr>
      </p:pic>
    </p:spTree>
    <p:extLst>
      <p:ext uri="{BB962C8B-B14F-4D97-AF65-F5344CB8AC3E}">
        <p14:creationId xmlns:p14="http://schemas.microsoft.com/office/powerpoint/2010/main" val="38799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E5F840AF-DAF7-6342-A0E2-D67E544A6BAA}"/>
              </a:ext>
            </a:extLst>
          </p:cNvPr>
          <p:cNvSpPr txBox="1"/>
          <p:nvPr/>
        </p:nvSpPr>
        <p:spPr>
          <a:xfrm>
            <a:off x="416351" y="1512328"/>
            <a:ext cx="1346469" cy="261610"/>
          </a:xfrm>
          <a:prstGeom prst="rect">
            <a:avLst/>
          </a:prstGeom>
          <a:solidFill>
            <a:schemeClr val="bg2"/>
          </a:solidFill>
          <a:ln>
            <a:noFill/>
          </a:ln>
        </p:spPr>
        <p:txBody>
          <a:bodyPr wrap="square" rtlCol="0">
            <a:spAutoFit/>
          </a:bodyPr>
          <a:lstStyle/>
          <a:p>
            <a:pPr algn="ctr"/>
            <a:r>
              <a:rPr lang="en-US" sz="1100" b="1" dirty="0">
                <a:solidFill>
                  <a:schemeClr val="bg1"/>
                </a:solidFill>
                <a:latin typeface="+mn-lt"/>
              </a:rPr>
              <a:t>Host WDC</a:t>
            </a:r>
            <a:endParaRPr lang="es-ES_tradnl" sz="1100" b="1" dirty="0">
              <a:solidFill>
                <a:schemeClr val="bg1"/>
              </a:solidFill>
              <a:latin typeface="+mn-lt"/>
            </a:endParaRPr>
          </a:p>
        </p:txBody>
      </p:sp>
      <p:pic>
        <p:nvPicPr>
          <p:cNvPr id="29" name="Picture 28">
            <a:extLst>
              <a:ext uri="{FF2B5EF4-FFF2-40B4-BE49-F238E27FC236}">
                <a16:creationId xmlns:a16="http://schemas.microsoft.com/office/drawing/2014/main" id="{7C0D3499-012D-CF47-BCD0-8300B1291836}"/>
              </a:ext>
            </a:extLst>
          </p:cNvPr>
          <p:cNvPicPr>
            <a:picLocks noChangeAspect="1"/>
          </p:cNvPicPr>
          <p:nvPr/>
        </p:nvPicPr>
        <p:blipFill>
          <a:blip r:embed="rId3"/>
          <a:stretch>
            <a:fillRect/>
          </a:stretch>
        </p:blipFill>
        <p:spPr>
          <a:xfrm>
            <a:off x="161234" y="1341891"/>
            <a:ext cx="450923" cy="554981"/>
          </a:xfrm>
          <a:prstGeom prst="rect">
            <a:avLst/>
          </a:prstGeom>
        </p:spPr>
      </p:pic>
      <p:sp>
        <p:nvSpPr>
          <p:cNvPr id="35" name="TextBox 34">
            <a:extLst>
              <a:ext uri="{FF2B5EF4-FFF2-40B4-BE49-F238E27FC236}">
                <a16:creationId xmlns:a16="http://schemas.microsoft.com/office/drawing/2014/main" id="{7B1BE28D-8CD6-F44B-A97B-9FF06C296CEC}"/>
              </a:ext>
            </a:extLst>
          </p:cNvPr>
          <p:cNvSpPr txBox="1"/>
          <p:nvPr/>
        </p:nvSpPr>
        <p:spPr>
          <a:xfrm>
            <a:off x="36198" y="2933186"/>
            <a:ext cx="2220666" cy="430887"/>
          </a:xfrm>
          <a:prstGeom prst="rect">
            <a:avLst/>
          </a:prstGeom>
          <a:noFill/>
          <a:ln cap="rnd">
            <a:noFill/>
            <a:round/>
          </a:ln>
        </p:spPr>
        <p:txBody>
          <a:bodyPr wrap="square" rtlCol="0">
            <a:spAutoFit/>
          </a:bodyPr>
          <a:lstStyle/>
          <a:p>
            <a:r>
              <a:rPr lang="en-US" sz="1100" dirty="0">
                <a:solidFill>
                  <a:schemeClr val="bg1"/>
                </a:solidFill>
                <a:latin typeface="+mn-lt"/>
              </a:rPr>
              <a:t>Host the Web Data Connector (WDC)</a:t>
            </a:r>
            <a:endParaRPr lang="es-ES_tradnl" sz="1100" dirty="0">
              <a:solidFill>
                <a:schemeClr val="bg1"/>
              </a:solidFill>
              <a:latin typeface="+mn-lt"/>
            </a:endParaRPr>
          </a:p>
        </p:txBody>
      </p:sp>
      <p:grpSp>
        <p:nvGrpSpPr>
          <p:cNvPr id="46" name="Group 45">
            <a:extLst>
              <a:ext uri="{FF2B5EF4-FFF2-40B4-BE49-F238E27FC236}">
                <a16:creationId xmlns:a16="http://schemas.microsoft.com/office/drawing/2014/main" id="{FB75C020-2D51-BF40-A246-9A03421B7B46}"/>
              </a:ext>
            </a:extLst>
          </p:cNvPr>
          <p:cNvGrpSpPr>
            <a:grpSpLocks noChangeAspect="1"/>
          </p:cNvGrpSpPr>
          <p:nvPr/>
        </p:nvGrpSpPr>
        <p:grpSpPr>
          <a:xfrm>
            <a:off x="2408830" y="2405146"/>
            <a:ext cx="531676" cy="261610"/>
            <a:chOff x="7413625" y="909638"/>
            <a:chExt cx="1167897" cy="495300"/>
          </a:xfrm>
        </p:grpSpPr>
        <p:sp>
          <p:nvSpPr>
            <p:cNvPr id="47" name="Freeform 56">
              <a:extLst>
                <a:ext uri="{FF2B5EF4-FFF2-40B4-BE49-F238E27FC236}">
                  <a16:creationId xmlns:a16="http://schemas.microsoft.com/office/drawing/2014/main" id="{1FCF6A10-4B8D-8344-A871-767273EAB9FE}"/>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8" name="Freeform 57">
              <a:extLst>
                <a:ext uri="{FF2B5EF4-FFF2-40B4-BE49-F238E27FC236}">
                  <a16:creationId xmlns:a16="http://schemas.microsoft.com/office/drawing/2014/main" id="{0DA1DCA4-2569-EA4F-834A-47C6FE98C191}"/>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9" name="Freeform 58">
              <a:extLst>
                <a:ext uri="{FF2B5EF4-FFF2-40B4-BE49-F238E27FC236}">
                  <a16:creationId xmlns:a16="http://schemas.microsoft.com/office/drawing/2014/main" id="{D4BAE6BA-6076-F44D-8208-512BE9281EEC}"/>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9">
              <a:extLst>
                <a:ext uri="{FF2B5EF4-FFF2-40B4-BE49-F238E27FC236}">
                  <a16:creationId xmlns:a16="http://schemas.microsoft.com/office/drawing/2014/main" id="{5DE90EBA-429B-5543-B348-A7C915366E88}"/>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1" name="Freeform 60">
              <a:extLst>
                <a:ext uri="{FF2B5EF4-FFF2-40B4-BE49-F238E27FC236}">
                  <a16:creationId xmlns:a16="http://schemas.microsoft.com/office/drawing/2014/main" id="{BCF0766B-ADF6-8749-AA04-0CE6FCD1AE30}"/>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1">
              <a:extLst>
                <a:ext uri="{FF2B5EF4-FFF2-40B4-BE49-F238E27FC236}">
                  <a16:creationId xmlns:a16="http://schemas.microsoft.com/office/drawing/2014/main" id="{210D0494-FF70-FD48-942F-7AC82F3BE3A4}"/>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29AAE687-482F-B746-AAC3-1B4579B0E481}"/>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sp>
        <p:nvSpPr>
          <p:cNvPr id="56" name="TextBox 55">
            <a:extLst>
              <a:ext uri="{FF2B5EF4-FFF2-40B4-BE49-F238E27FC236}">
                <a16:creationId xmlns:a16="http://schemas.microsoft.com/office/drawing/2014/main" id="{8BFD32B9-85AB-9247-B02C-1389C47E6A12}"/>
              </a:ext>
            </a:extLst>
          </p:cNvPr>
          <p:cNvSpPr txBox="1"/>
          <p:nvPr/>
        </p:nvSpPr>
        <p:spPr>
          <a:xfrm>
            <a:off x="3361172" y="1356714"/>
            <a:ext cx="2084998" cy="261610"/>
          </a:xfrm>
          <a:prstGeom prst="rect">
            <a:avLst/>
          </a:prstGeom>
          <a:solidFill>
            <a:schemeClr val="bg2"/>
          </a:solidFill>
          <a:ln>
            <a:noFill/>
          </a:ln>
        </p:spPr>
        <p:txBody>
          <a:bodyPr wrap="square" rtlCol="0">
            <a:spAutoFit/>
          </a:bodyPr>
          <a:lstStyle/>
          <a:p>
            <a:pPr algn="ctr"/>
            <a:r>
              <a:rPr lang="en-US" sz="1100" b="1" dirty="0">
                <a:solidFill>
                  <a:schemeClr val="bg1"/>
                </a:solidFill>
                <a:latin typeface="+mn-lt"/>
              </a:rPr>
              <a:t>Connect to WDC</a:t>
            </a:r>
            <a:endParaRPr lang="es-ES_tradnl" sz="1100" b="1" dirty="0">
              <a:solidFill>
                <a:schemeClr val="bg1"/>
              </a:solidFill>
              <a:latin typeface="+mn-lt"/>
            </a:endParaRPr>
          </a:p>
        </p:txBody>
      </p:sp>
      <p:sp>
        <p:nvSpPr>
          <p:cNvPr id="59" name="TextBox 58">
            <a:extLst>
              <a:ext uri="{FF2B5EF4-FFF2-40B4-BE49-F238E27FC236}">
                <a16:creationId xmlns:a16="http://schemas.microsoft.com/office/drawing/2014/main" id="{7B08028B-84B8-1941-95D5-12BDE09494DF}"/>
              </a:ext>
            </a:extLst>
          </p:cNvPr>
          <p:cNvSpPr txBox="1"/>
          <p:nvPr/>
        </p:nvSpPr>
        <p:spPr>
          <a:xfrm>
            <a:off x="3154450" y="3204591"/>
            <a:ext cx="2549917" cy="430887"/>
          </a:xfrm>
          <a:prstGeom prst="rect">
            <a:avLst/>
          </a:prstGeom>
          <a:noFill/>
          <a:ln cap="rnd">
            <a:noFill/>
            <a:round/>
          </a:ln>
        </p:spPr>
        <p:txBody>
          <a:bodyPr wrap="square" rtlCol="0">
            <a:spAutoFit/>
          </a:bodyPr>
          <a:lstStyle/>
          <a:p>
            <a:r>
              <a:rPr lang="en-US" sz="1100" dirty="0">
                <a:solidFill>
                  <a:schemeClr val="bg1"/>
                </a:solidFill>
                <a:latin typeface="+mn-lt"/>
              </a:rPr>
              <a:t>From Tableau, connect to WDC by putting the address hosting WDC</a:t>
            </a:r>
            <a:endParaRPr lang="es-ES_tradnl" sz="1100" dirty="0">
              <a:solidFill>
                <a:schemeClr val="bg1"/>
              </a:solidFill>
              <a:latin typeface="+mn-lt"/>
            </a:endParaRPr>
          </a:p>
        </p:txBody>
      </p:sp>
      <p:sp>
        <p:nvSpPr>
          <p:cNvPr id="61" name="TextBox 60">
            <a:extLst>
              <a:ext uri="{FF2B5EF4-FFF2-40B4-BE49-F238E27FC236}">
                <a16:creationId xmlns:a16="http://schemas.microsoft.com/office/drawing/2014/main" id="{B6A92852-981E-EA4E-98F3-09F445EA2BA9}"/>
              </a:ext>
            </a:extLst>
          </p:cNvPr>
          <p:cNvSpPr txBox="1"/>
          <p:nvPr/>
        </p:nvSpPr>
        <p:spPr>
          <a:xfrm>
            <a:off x="6559944" y="1267305"/>
            <a:ext cx="2084998" cy="261610"/>
          </a:xfrm>
          <a:prstGeom prst="rect">
            <a:avLst/>
          </a:prstGeom>
          <a:solidFill>
            <a:schemeClr val="bg2"/>
          </a:solidFill>
          <a:ln>
            <a:noFill/>
          </a:ln>
        </p:spPr>
        <p:txBody>
          <a:bodyPr wrap="square" rtlCol="0">
            <a:spAutoFit/>
          </a:bodyPr>
          <a:lstStyle/>
          <a:p>
            <a:pPr algn="ctr"/>
            <a:r>
              <a:rPr lang="es-ES_tradnl" sz="1100" b="1" dirty="0" err="1">
                <a:solidFill>
                  <a:schemeClr val="bg1"/>
                </a:solidFill>
                <a:latin typeface="+mn-lt"/>
              </a:rPr>
              <a:t>Get</a:t>
            </a:r>
            <a:r>
              <a:rPr lang="es-ES_tradnl" sz="1100" b="1" dirty="0">
                <a:solidFill>
                  <a:schemeClr val="bg1"/>
                </a:solidFill>
                <a:latin typeface="+mn-lt"/>
              </a:rPr>
              <a:t> Data</a:t>
            </a:r>
          </a:p>
        </p:txBody>
      </p:sp>
      <p:sp>
        <p:nvSpPr>
          <p:cNvPr id="71" name="TextBox 70">
            <a:extLst>
              <a:ext uri="{FF2B5EF4-FFF2-40B4-BE49-F238E27FC236}">
                <a16:creationId xmlns:a16="http://schemas.microsoft.com/office/drawing/2014/main" id="{3088C970-F32E-0D47-B1A4-A2AD563D63C3}"/>
              </a:ext>
            </a:extLst>
          </p:cNvPr>
          <p:cNvSpPr txBox="1"/>
          <p:nvPr/>
        </p:nvSpPr>
        <p:spPr>
          <a:xfrm>
            <a:off x="6526308" y="3308029"/>
            <a:ext cx="2295408" cy="600164"/>
          </a:xfrm>
          <a:prstGeom prst="rect">
            <a:avLst/>
          </a:prstGeom>
          <a:noFill/>
          <a:ln cap="rnd">
            <a:noFill/>
            <a:round/>
          </a:ln>
        </p:spPr>
        <p:txBody>
          <a:bodyPr wrap="square" rtlCol="0">
            <a:spAutoFit/>
          </a:bodyPr>
          <a:lstStyle/>
          <a:p>
            <a:r>
              <a:rPr lang="en-US" sz="1100" dirty="0">
                <a:solidFill>
                  <a:schemeClr val="bg1"/>
                </a:solidFill>
                <a:latin typeface="+mn-lt"/>
              </a:rPr>
              <a:t>Proceed to add filter to network device, then import data from DNA Center into Tableau</a:t>
            </a:r>
            <a:endParaRPr lang="es-ES_tradnl" sz="1100" dirty="0">
              <a:solidFill>
                <a:schemeClr val="bg1"/>
              </a:solidFill>
              <a:latin typeface="+mn-lt"/>
            </a:endParaRPr>
          </a:p>
        </p:txBody>
      </p:sp>
      <p:sp>
        <p:nvSpPr>
          <p:cNvPr id="32" name="TextBox 31">
            <a:extLst>
              <a:ext uri="{FF2B5EF4-FFF2-40B4-BE49-F238E27FC236}">
                <a16:creationId xmlns:a16="http://schemas.microsoft.com/office/drawing/2014/main" id="{96063172-0E20-3946-9602-C1048EDA9A22}"/>
              </a:ext>
            </a:extLst>
          </p:cNvPr>
          <p:cNvSpPr txBox="1"/>
          <p:nvPr/>
        </p:nvSpPr>
        <p:spPr>
          <a:xfrm>
            <a:off x="3154450" y="812281"/>
            <a:ext cx="2963363" cy="369332"/>
          </a:xfrm>
          <a:prstGeom prst="rect">
            <a:avLst/>
          </a:prstGeom>
          <a:noFill/>
        </p:spPr>
        <p:txBody>
          <a:bodyPr wrap="square" rtlCol="0">
            <a:spAutoFit/>
          </a:bodyPr>
          <a:lstStyle/>
          <a:p>
            <a:pPr algn="ctr"/>
            <a:r>
              <a:rPr lang="es-ES_tradnl" b="1" kern="0" dirty="0" err="1">
                <a:solidFill>
                  <a:schemeClr val="bg1"/>
                </a:solidFill>
                <a:latin typeface="+mn-lt"/>
              </a:rPr>
              <a:t>Integration</a:t>
            </a:r>
            <a:r>
              <a:rPr lang="es-ES_tradnl" b="1" kern="0" dirty="0">
                <a:solidFill>
                  <a:schemeClr val="bg1"/>
                </a:solidFill>
                <a:latin typeface="+mn-lt"/>
              </a:rPr>
              <a:t> </a:t>
            </a:r>
            <a:r>
              <a:rPr lang="es-ES_tradnl" b="1" kern="0" dirty="0" err="1">
                <a:solidFill>
                  <a:schemeClr val="bg1"/>
                </a:solidFill>
                <a:latin typeface="+mn-lt"/>
              </a:rPr>
              <a:t>Process</a:t>
            </a:r>
            <a:endParaRPr lang="en-US" dirty="0">
              <a:solidFill>
                <a:schemeClr val="bg1"/>
              </a:solidFill>
              <a:latin typeface="+mn-lt"/>
            </a:endParaRPr>
          </a:p>
        </p:txBody>
      </p:sp>
      <p:sp>
        <p:nvSpPr>
          <p:cNvPr id="30" name="Rounded Rectangle 29">
            <a:extLst>
              <a:ext uri="{FF2B5EF4-FFF2-40B4-BE49-F238E27FC236}">
                <a16:creationId xmlns:a16="http://schemas.microsoft.com/office/drawing/2014/main" id="{2ACD23A6-DE07-E44D-ABDD-AA44BFE0020E}"/>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3" name="TextBox 32">
            <a:extLst>
              <a:ext uri="{FF2B5EF4-FFF2-40B4-BE49-F238E27FC236}">
                <a16:creationId xmlns:a16="http://schemas.microsoft.com/office/drawing/2014/main" id="{45F0FB6F-061A-1441-81CE-DD14D84D8999}"/>
              </a:ext>
            </a:extLst>
          </p:cNvPr>
          <p:cNvSpPr txBox="1"/>
          <p:nvPr/>
        </p:nvSpPr>
        <p:spPr>
          <a:xfrm>
            <a:off x="46107" y="261456"/>
            <a:ext cx="7029803" cy="400110"/>
          </a:xfrm>
          <a:prstGeom prst="rect">
            <a:avLst/>
          </a:prstGeom>
          <a:noFill/>
        </p:spPr>
        <p:txBody>
          <a:bodyPr wrap="square" rtlCol="0">
            <a:spAutoFit/>
          </a:bodyPr>
          <a:lstStyle/>
          <a:p>
            <a:pPr defTabSz="914400" fontAlgn="auto">
              <a:spcBef>
                <a:spcPts val="0"/>
              </a:spcBef>
              <a:spcAft>
                <a:spcPts val="0"/>
              </a:spcAft>
              <a:defRPr/>
            </a:pPr>
            <a:r>
              <a:rPr lang="en-US" sz="2000" dirty="0">
                <a:solidFill>
                  <a:schemeClr val="bg2"/>
                </a:solidFill>
                <a:latin typeface="CiscoSansTT" panose="020B0503020201020303" pitchFamily="34" charset="0"/>
                <a:cs typeface="CiscoSansTT" panose="020B0503020201020303" pitchFamily="34" charset="0"/>
              </a:rPr>
              <a:t>DNA Center and Tableau Integration</a:t>
            </a:r>
            <a:endParaRPr lang="en-US" sz="2000" kern="0" dirty="0">
              <a:solidFill>
                <a:schemeClr val="bg2"/>
              </a:solidFill>
              <a:latin typeface="CiscoSansTT" panose="020B0503020201020303" pitchFamily="34" charset="0"/>
              <a:cs typeface="CiscoSansTT" panose="020B0503020201020303" pitchFamily="34" charset="0"/>
            </a:endParaRPr>
          </a:p>
        </p:txBody>
      </p:sp>
      <p:pic>
        <p:nvPicPr>
          <p:cNvPr id="36" name="Picture 35">
            <a:extLst>
              <a:ext uri="{FF2B5EF4-FFF2-40B4-BE49-F238E27FC236}">
                <a16:creationId xmlns:a16="http://schemas.microsoft.com/office/drawing/2014/main" id="{E13C6D8F-E574-DE45-AB65-1A76C76F2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4" name="Picture 33">
            <a:extLst>
              <a:ext uri="{FF2B5EF4-FFF2-40B4-BE49-F238E27FC236}">
                <a16:creationId xmlns:a16="http://schemas.microsoft.com/office/drawing/2014/main" id="{B12AA18D-A71C-6849-B99A-51D8AEA149F3}"/>
              </a:ext>
            </a:extLst>
          </p:cNvPr>
          <p:cNvPicPr>
            <a:picLocks noChangeAspect="1"/>
          </p:cNvPicPr>
          <p:nvPr/>
        </p:nvPicPr>
        <p:blipFill>
          <a:blip r:embed="rId5"/>
          <a:stretch>
            <a:fillRect/>
          </a:stretch>
        </p:blipFill>
        <p:spPr>
          <a:xfrm>
            <a:off x="3247450" y="1249234"/>
            <a:ext cx="552983" cy="463792"/>
          </a:xfrm>
          <a:prstGeom prst="rect">
            <a:avLst/>
          </a:prstGeom>
        </p:spPr>
      </p:pic>
      <p:pic>
        <p:nvPicPr>
          <p:cNvPr id="2" name="Picture 1">
            <a:extLst>
              <a:ext uri="{FF2B5EF4-FFF2-40B4-BE49-F238E27FC236}">
                <a16:creationId xmlns:a16="http://schemas.microsoft.com/office/drawing/2014/main" id="{015344AE-9A03-8945-9087-8B9F21B18998}"/>
              </a:ext>
            </a:extLst>
          </p:cNvPr>
          <p:cNvPicPr>
            <a:picLocks noChangeAspect="1"/>
          </p:cNvPicPr>
          <p:nvPr/>
        </p:nvPicPr>
        <p:blipFill>
          <a:blip r:embed="rId6"/>
          <a:stretch>
            <a:fillRect/>
          </a:stretch>
        </p:blipFill>
        <p:spPr>
          <a:xfrm>
            <a:off x="43335" y="1810141"/>
            <a:ext cx="2246725" cy="1086842"/>
          </a:xfrm>
          <a:prstGeom prst="rect">
            <a:avLst/>
          </a:prstGeom>
        </p:spPr>
      </p:pic>
      <p:pic>
        <p:nvPicPr>
          <p:cNvPr id="3" name="Picture 2">
            <a:extLst>
              <a:ext uri="{FF2B5EF4-FFF2-40B4-BE49-F238E27FC236}">
                <a16:creationId xmlns:a16="http://schemas.microsoft.com/office/drawing/2014/main" id="{300B9E9E-B17E-0540-A43E-CD40834F5B7A}"/>
              </a:ext>
            </a:extLst>
          </p:cNvPr>
          <p:cNvPicPr>
            <a:picLocks noChangeAspect="1"/>
          </p:cNvPicPr>
          <p:nvPr/>
        </p:nvPicPr>
        <p:blipFill>
          <a:blip r:embed="rId7"/>
          <a:stretch>
            <a:fillRect/>
          </a:stretch>
        </p:blipFill>
        <p:spPr>
          <a:xfrm>
            <a:off x="3039193" y="1738146"/>
            <a:ext cx="2549917" cy="1441325"/>
          </a:xfrm>
          <a:prstGeom prst="rect">
            <a:avLst/>
          </a:prstGeom>
        </p:spPr>
      </p:pic>
      <p:grpSp>
        <p:nvGrpSpPr>
          <p:cNvPr id="37" name="Group 36">
            <a:extLst>
              <a:ext uri="{FF2B5EF4-FFF2-40B4-BE49-F238E27FC236}">
                <a16:creationId xmlns:a16="http://schemas.microsoft.com/office/drawing/2014/main" id="{2F3A98B2-A6A8-384D-9793-378190C7E663}"/>
              </a:ext>
            </a:extLst>
          </p:cNvPr>
          <p:cNvGrpSpPr>
            <a:grpSpLocks noChangeAspect="1"/>
          </p:cNvGrpSpPr>
          <p:nvPr/>
        </p:nvGrpSpPr>
        <p:grpSpPr>
          <a:xfrm>
            <a:off x="5615730" y="2437847"/>
            <a:ext cx="531676" cy="261610"/>
            <a:chOff x="7413625" y="909638"/>
            <a:chExt cx="1167897" cy="495300"/>
          </a:xfrm>
        </p:grpSpPr>
        <p:sp>
          <p:nvSpPr>
            <p:cNvPr id="38" name="Freeform 56">
              <a:extLst>
                <a:ext uri="{FF2B5EF4-FFF2-40B4-BE49-F238E27FC236}">
                  <a16:creationId xmlns:a16="http://schemas.microsoft.com/office/drawing/2014/main" id="{498E065B-8321-5745-A1B9-1E8C1BD86BCD}"/>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39" name="Freeform 57">
              <a:extLst>
                <a:ext uri="{FF2B5EF4-FFF2-40B4-BE49-F238E27FC236}">
                  <a16:creationId xmlns:a16="http://schemas.microsoft.com/office/drawing/2014/main" id="{102FF98F-77DB-BB44-94D7-49D2CC2B7B07}"/>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0" name="Freeform 58">
              <a:extLst>
                <a:ext uri="{FF2B5EF4-FFF2-40B4-BE49-F238E27FC236}">
                  <a16:creationId xmlns:a16="http://schemas.microsoft.com/office/drawing/2014/main" id="{9D71A323-66E5-CF4B-8A8D-132E7153A468}"/>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59">
              <a:extLst>
                <a:ext uri="{FF2B5EF4-FFF2-40B4-BE49-F238E27FC236}">
                  <a16:creationId xmlns:a16="http://schemas.microsoft.com/office/drawing/2014/main" id="{CB20F8CB-2A80-294D-92F8-E3325EDF6DC9}"/>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2" name="Freeform 60">
              <a:extLst>
                <a:ext uri="{FF2B5EF4-FFF2-40B4-BE49-F238E27FC236}">
                  <a16:creationId xmlns:a16="http://schemas.microsoft.com/office/drawing/2014/main" id="{67F73B7C-AA8D-B546-9EC0-76FBFBC30D0A}"/>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1">
              <a:extLst>
                <a:ext uri="{FF2B5EF4-FFF2-40B4-BE49-F238E27FC236}">
                  <a16:creationId xmlns:a16="http://schemas.microsoft.com/office/drawing/2014/main" id="{A3F44936-0DDC-304B-84C4-66EEFDCAAE33}"/>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2">
              <a:extLst>
                <a:ext uri="{FF2B5EF4-FFF2-40B4-BE49-F238E27FC236}">
                  <a16:creationId xmlns:a16="http://schemas.microsoft.com/office/drawing/2014/main" id="{89EB0E80-F7AA-4341-937F-687E93259BA5}"/>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F14B3CC8-0D8C-124A-815C-0E8DD6C5C334}"/>
              </a:ext>
            </a:extLst>
          </p:cNvPr>
          <p:cNvPicPr>
            <a:picLocks noChangeAspect="1"/>
          </p:cNvPicPr>
          <p:nvPr/>
        </p:nvPicPr>
        <p:blipFill>
          <a:blip r:embed="rId8"/>
          <a:stretch>
            <a:fillRect/>
          </a:stretch>
        </p:blipFill>
        <p:spPr>
          <a:xfrm>
            <a:off x="6270645" y="1745968"/>
            <a:ext cx="2663595" cy="1514562"/>
          </a:xfrm>
          <a:prstGeom prst="rect">
            <a:avLst/>
          </a:prstGeom>
        </p:spPr>
      </p:pic>
      <p:pic>
        <p:nvPicPr>
          <p:cNvPr id="60" name="Picture 59">
            <a:extLst>
              <a:ext uri="{FF2B5EF4-FFF2-40B4-BE49-F238E27FC236}">
                <a16:creationId xmlns:a16="http://schemas.microsoft.com/office/drawing/2014/main" id="{35A5BABF-52D1-D640-AD47-B9B9460E388E}"/>
              </a:ext>
            </a:extLst>
          </p:cNvPr>
          <p:cNvPicPr>
            <a:picLocks noChangeAspect="1"/>
          </p:cNvPicPr>
          <p:nvPr/>
        </p:nvPicPr>
        <p:blipFill>
          <a:blip r:embed="rId9"/>
          <a:stretch>
            <a:fillRect/>
          </a:stretch>
        </p:blipFill>
        <p:spPr>
          <a:xfrm>
            <a:off x="6627206" y="1160458"/>
            <a:ext cx="546100" cy="457200"/>
          </a:xfrm>
          <a:prstGeom prst="rect">
            <a:avLst/>
          </a:prstGeom>
        </p:spPr>
      </p:pic>
      <p:sp>
        <p:nvSpPr>
          <p:cNvPr id="5" name="Rectangle 4">
            <a:extLst>
              <a:ext uri="{FF2B5EF4-FFF2-40B4-BE49-F238E27FC236}">
                <a16:creationId xmlns:a16="http://schemas.microsoft.com/office/drawing/2014/main" id="{6765BEBA-38CD-5649-AB64-A3A41294BA54}"/>
              </a:ext>
            </a:extLst>
          </p:cNvPr>
          <p:cNvSpPr/>
          <p:nvPr/>
        </p:nvSpPr>
        <p:spPr>
          <a:xfrm>
            <a:off x="1370785" y="4117159"/>
            <a:ext cx="7274157" cy="307777"/>
          </a:xfrm>
          <a:prstGeom prst="rect">
            <a:avLst/>
          </a:prstGeom>
        </p:spPr>
        <p:txBody>
          <a:bodyPr wrap="square">
            <a:spAutoFit/>
          </a:bodyPr>
          <a:lstStyle/>
          <a:p>
            <a:r>
              <a:rPr lang="en-US" sz="1400" dirty="0"/>
              <a:t>Initial repo: </a:t>
            </a:r>
            <a:r>
              <a:rPr lang="en-SG" sz="1400" dirty="0">
                <a:hlinkClick r:id="rId10"/>
              </a:rPr>
              <a:t>https://wwwin-github.cisco.com/alvlau/DNAC_Tableau_Integration</a:t>
            </a:r>
            <a:endParaRPr lang="en-US" sz="1400" dirty="0"/>
          </a:p>
        </p:txBody>
      </p:sp>
      <p:pic>
        <p:nvPicPr>
          <p:cNvPr id="54" name="Picture 53">
            <a:extLst>
              <a:ext uri="{FF2B5EF4-FFF2-40B4-BE49-F238E27FC236}">
                <a16:creationId xmlns:a16="http://schemas.microsoft.com/office/drawing/2014/main" id="{85410661-CC99-B547-8B6D-15F0FF61F1C8}"/>
              </a:ext>
            </a:extLst>
          </p:cNvPr>
          <p:cNvPicPr>
            <a:picLocks noChangeAspect="1"/>
          </p:cNvPicPr>
          <p:nvPr/>
        </p:nvPicPr>
        <p:blipFill>
          <a:blip r:embed="rId11"/>
          <a:stretch>
            <a:fillRect/>
          </a:stretch>
        </p:blipFill>
        <p:spPr>
          <a:xfrm>
            <a:off x="7031239" y="24804"/>
            <a:ext cx="528787" cy="528787"/>
          </a:xfrm>
          <a:prstGeom prst="rect">
            <a:avLst/>
          </a:prstGeom>
        </p:spPr>
      </p:pic>
      <p:pic>
        <p:nvPicPr>
          <p:cNvPr id="57" name="Picture 56">
            <a:extLst>
              <a:ext uri="{FF2B5EF4-FFF2-40B4-BE49-F238E27FC236}">
                <a16:creationId xmlns:a16="http://schemas.microsoft.com/office/drawing/2014/main" id="{392B35A9-FC76-4949-924A-60A48094AFFC}"/>
              </a:ext>
            </a:extLst>
          </p:cNvPr>
          <p:cNvPicPr>
            <a:picLocks noChangeAspect="1"/>
          </p:cNvPicPr>
          <p:nvPr/>
        </p:nvPicPr>
        <p:blipFill>
          <a:blip r:embed="rId12"/>
          <a:stretch>
            <a:fillRect/>
          </a:stretch>
        </p:blipFill>
        <p:spPr>
          <a:xfrm>
            <a:off x="7027856" y="529215"/>
            <a:ext cx="729177" cy="389366"/>
          </a:xfrm>
          <a:prstGeom prst="rect">
            <a:avLst/>
          </a:prstGeom>
        </p:spPr>
      </p:pic>
      <p:pic>
        <p:nvPicPr>
          <p:cNvPr id="62" name="Picture 61">
            <a:extLst>
              <a:ext uri="{FF2B5EF4-FFF2-40B4-BE49-F238E27FC236}">
                <a16:creationId xmlns:a16="http://schemas.microsoft.com/office/drawing/2014/main" id="{B1C918B0-2F1F-4744-82EC-3F6D8172329B}"/>
              </a:ext>
            </a:extLst>
          </p:cNvPr>
          <p:cNvPicPr>
            <a:picLocks noChangeAspect="1"/>
          </p:cNvPicPr>
          <p:nvPr/>
        </p:nvPicPr>
        <p:blipFill>
          <a:blip r:embed="rId13"/>
          <a:stretch>
            <a:fillRect/>
          </a:stretch>
        </p:blipFill>
        <p:spPr>
          <a:xfrm>
            <a:off x="7757033" y="157898"/>
            <a:ext cx="1286974" cy="592788"/>
          </a:xfrm>
          <a:prstGeom prst="rect">
            <a:avLst/>
          </a:prstGeom>
        </p:spPr>
      </p:pic>
      <p:pic>
        <p:nvPicPr>
          <p:cNvPr id="6" name="Picture 5">
            <a:extLst>
              <a:ext uri="{FF2B5EF4-FFF2-40B4-BE49-F238E27FC236}">
                <a16:creationId xmlns:a16="http://schemas.microsoft.com/office/drawing/2014/main" id="{8C0C0CC0-5D8A-CF45-9361-6B6B25CCE919}"/>
              </a:ext>
            </a:extLst>
          </p:cNvPr>
          <p:cNvPicPr>
            <a:picLocks noChangeAspect="1"/>
          </p:cNvPicPr>
          <p:nvPr/>
        </p:nvPicPr>
        <p:blipFill>
          <a:blip r:embed="rId14"/>
          <a:stretch>
            <a:fillRect/>
          </a:stretch>
        </p:blipFill>
        <p:spPr>
          <a:xfrm>
            <a:off x="6396642" y="104206"/>
            <a:ext cx="717144" cy="717144"/>
          </a:xfrm>
          <a:prstGeom prst="rect">
            <a:avLst/>
          </a:prstGeom>
        </p:spPr>
      </p:pic>
    </p:spTree>
    <p:extLst>
      <p:ext uri="{BB962C8B-B14F-4D97-AF65-F5344CB8AC3E}">
        <p14:creationId xmlns:p14="http://schemas.microsoft.com/office/powerpoint/2010/main" val="399518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C73DDAE2-D9E6-494F-9237-06AF4FE3DE77}"/>
              </a:ext>
            </a:extLst>
          </p:cNvPr>
          <p:cNvSpPr txBox="1">
            <a:spLocks/>
          </p:cNvSpPr>
          <p:nvPr/>
        </p:nvSpPr>
        <p:spPr>
          <a:xfrm>
            <a:off x="283864" y="777659"/>
            <a:ext cx="8249855" cy="406554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800" b="1" i="1" dirty="0">
                <a:solidFill>
                  <a:schemeClr val="bg1"/>
                </a:solidFill>
              </a:rPr>
              <a:t>Customer / Opportunity</a:t>
            </a:r>
          </a:p>
          <a:p>
            <a:pPr marL="0" indent="0">
              <a:buNone/>
            </a:pPr>
            <a:r>
              <a:rPr lang="en-US" sz="1100" dirty="0">
                <a:solidFill>
                  <a:schemeClr val="bg1"/>
                </a:solidFill>
              </a:rPr>
              <a:t>Customer, Municipio de Guayaquil, is one of the biggest service providers in Ecuador, it is going to provide access points to their own customers.</a:t>
            </a:r>
          </a:p>
          <a:p>
            <a:pPr marL="0" indent="0">
              <a:buNone/>
            </a:pPr>
            <a:r>
              <a:rPr lang="en-US" sz="1800" b="1" i="1" dirty="0">
                <a:solidFill>
                  <a:schemeClr val="bg1"/>
                </a:solidFill>
              </a:rPr>
              <a:t>What is the story?  What was the business challenge?</a:t>
            </a:r>
          </a:p>
          <a:p>
            <a:pPr marL="0" indent="0">
              <a:buNone/>
            </a:pPr>
            <a:r>
              <a:rPr lang="en-US" sz="1200" dirty="0">
                <a:solidFill>
                  <a:schemeClr val="bg1"/>
                </a:solidFill>
              </a:rPr>
              <a:t>Being a service provider leasing access points, the customer needs to constantly reveal the wireless health to ensure the quality of the service always if offering the SLA expected for the users. Also, the wireless network data can get business insights to drive better decisions. However, currently DNA Center can only provide network data up to 14 days, which is too short for analysis.</a:t>
            </a:r>
          </a:p>
          <a:p>
            <a:pPr marL="0" indent="0">
              <a:buNone/>
            </a:pPr>
            <a:r>
              <a:rPr lang="en-US" sz="1800" b="1" i="1" dirty="0">
                <a:solidFill>
                  <a:schemeClr val="bg1"/>
                </a:solidFill>
              </a:rPr>
              <a:t>What the </a:t>
            </a:r>
            <a:r>
              <a:rPr lang="en-US" sz="1800" b="1" i="1" dirty="0" err="1">
                <a:solidFill>
                  <a:schemeClr val="bg1"/>
                </a:solidFill>
              </a:rPr>
              <a:t>PoV</a:t>
            </a:r>
            <a:r>
              <a:rPr lang="en-US" sz="1800" b="1" i="1" dirty="0">
                <a:solidFill>
                  <a:schemeClr val="bg1"/>
                </a:solidFill>
              </a:rPr>
              <a:t> accomplished? </a:t>
            </a:r>
          </a:p>
          <a:p>
            <a:pPr marL="0" indent="0">
              <a:buNone/>
            </a:pPr>
            <a:r>
              <a:rPr lang="en-US" sz="1200" dirty="0">
                <a:solidFill>
                  <a:schemeClr val="bg1"/>
                </a:solidFill>
              </a:rPr>
              <a:t>This </a:t>
            </a:r>
            <a:r>
              <a:rPr lang="en-US" sz="1200" dirty="0" err="1">
                <a:solidFill>
                  <a:schemeClr val="bg1"/>
                </a:solidFill>
              </a:rPr>
              <a:t>PoV</a:t>
            </a:r>
            <a:r>
              <a:rPr lang="en-US" sz="1200" dirty="0">
                <a:solidFill>
                  <a:schemeClr val="bg1"/>
                </a:solidFill>
              </a:rPr>
              <a:t> showcases the integration using DNA Center with the DNA Center Intent API, to extract information for the wireless network, store the data to have the possibility to have insights longer than 14 days and display it into customized dashboard using third party solution – Tableau as the data reporting tool.</a:t>
            </a:r>
          </a:p>
          <a:p>
            <a:pPr marL="0" indent="0">
              <a:buNone/>
            </a:pPr>
            <a:r>
              <a:rPr lang="en-US" sz="1800" b="1" i="1" dirty="0">
                <a:solidFill>
                  <a:schemeClr val="bg1"/>
                </a:solidFill>
              </a:rPr>
              <a:t>What are the benefits to the customer?</a:t>
            </a:r>
          </a:p>
          <a:p>
            <a:pPr marL="0" indent="0">
              <a:buNone/>
            </a:pPr>
            <a:r>
              <a:rPr lang="en-US" sz="1200" dirty="0">
                <a:solidFill>
                  <a:schemeClr val="bg1"/>
                </a:solidFill>
              </a:rPr>
              <a:t>Be able to store network data without constraint of time span and to use data reporting tool in place to create analytic dashboard so that operation efficiency can be enhanced.</a:t>
            </a:r>
            <a:endParaRPr lang="en-US" sz="1800" b="1" i="1" dirty="0">
              <a:solidFill>
                <a:schemeClr val="bg1"/>
              </a:solidFill>
            </a:endParaRPr>
          </a:p>
        </p:txBody>
      </p:sp>
      <p:pic>
        <p:nvPicPr>
          <p:cNvPr id="7" name="Picture 6">
            <a:extLst>
              <a:ext uri="{FF2B5EF4-FFF2-40B4-BE49-F238E27FC236}">
                <a16:creationId xmlns:a16="http://schemas.microsoft.com/office/drawing/2014/main" id="{8119EA83-B1CD-D541-92BA-8F7B803A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8" name="Picture 7">
            <a:extLst>
              <a:ext uri="{FF2B5EF4-FFF2-40B4-BE49-F238E27FC236}">
                <a16:creationId xmlns:a16="http://schemas.microsoft.com/office/drawing/2014/main" id="{242EF48A-F953-4643-9909-B1F59B82E7B2}"/>
              </a:ext>
            </a:extLst>
          </p:cNvPr>
          <p:cNvPicPr>
            <a:picLocks noChangeAspect="1"/>
          </p:cNvPicPr>
          <p:nvPr/>
        </p:nvPicPr>
        <p:blipFill>
          <a:blip r:embed="rId4"/>
          <a:stretch>
            <a:fillRect/>
          </a:stretch>
        </p:blipFill>
        <p:spPr>
          <a:xfrm>
            <a:off x="7031239" y="24804"/>
            <a:ext cx="528787" cy="528787"/>
          </a:xfrm>
          <a:prstGeom prst="rect">
            <a:avLst/>
          </a:prstGeom>
        </p:spPr>
      </p:pic>
      <p:pic>
        <p:nvPicPr>
          <p:cNvPr id="9" name="Picture 8">
            <a:extLst>
              <a:ext uri="{FF2B5EF4-FFF2-40B4-BE49-F238E27FC236}">
                <a16:creationId xmlns:a16="http://schemas.microsoft.com/office/drawing/2014/main" id="{46D875F5-3A19-C643-A488-36C5A211D65E}"/>
              </a:ext>
            </a:extLst>
          </p:cNvPr>
          <p:cNvPicPr>
            <a:picLocks noChangeAspect="1"/>
          </p:cNvPicPr>
          <p:nvPr/>
        </p:nvPicPr>
        <p:blipFill>
          <a:blip r:embed="rId5"/>
          <a:stretch>
            <a:fillRect/>
          </a:stretch>
        </p:blipFill>
        <p:spPr>
          <a:xfrm>
            <a:off x="7027856" y="529215"/>
            <a:ext cx="729177" cy="389366"/>
          </a:xfrm>
          <a:prstGeom prst="rect">
            <a:avLst/>
          </a:prstGeom>
        </p:spPr>
      </p:pic>
      <p:sp>
        <p:nvSpPr>
          <p:cNvPr id="10" name="Rounded Rectangle 9">
            <a:extLst>
              <a:ext uri="{FF2B5EF4-FFF2-40B4-BE49-F238E27FC236}">
                <a16:creationId xmlns:a16="http://schemas.microsoft.com/office/drawing/2014/main" id="{05B90370-3290-F442-B72C-214B106B1E45}"/>
              </a:ext>
            </a:extLst>
          </p:cNvPr>
          <p:cNvSpPr/>
          <p:nvPr/>
        </p:nvSpPr>
        <p:spPr>
          <a:xfrm rot="5400000">
            <a:off x="2532742" y="-3072753"/>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1" name="TextBox 10">
            <a:extLst>
              <a:ext uri="{FF2B5EF4-FFF2-40B4-BE49-F238E27FC236}">
                <a16:creationId xmlns:a16="http://schemas.microsoft.com/office/drawing/2014/main" id="{CA412A86-1A03-834E-9A29-D39EE9B209BE}"/>
              </a:ext>
            </a:extLst>
          </p:cNvPr>
          <p:cNvSpPr txBox="1"/>
          <p:nvPr/>
        </p:nvSpPr>
        <p:spPr>
          <a:xfrm>
            <a:off x="1435" y="257482"/>
            <a:ext cx="6846849" cy="369332"/>
          </a:xfrm>
          <a:prstGeom prst="rect">
            <a:avLst/>
          </a:prstGeom>
          <a:noFill/>
        </p:spPr>
        <p:txBody>
          <a:bodyPr wrap="square" rtlCol="0">
            <a:spAutoFit/>
          </a:bodyPr>
          <a:lstStyle/>
          <a:p>
            <a:pPr defTabSz="914400" fontAlgn="auto">
              <a:spcBef>
                <a:spcPts val="0"/>
              </a:spcBef>
              <a:spcAft>
                <a:spcPts val="0"/>
              </a:spcAft>
              <a:defRPr/>
            </a:pPr>
            <a:r>
              <a:rPr lang="en-US" dirty="0">
                <a:solidFill>
                  <a:schemeClr val="bg2"/>
                </a:solidFill>
                <a:latin typeface="CiscoSansTT" panose="020B0503020201020303" pitchFamily="34" charset="0"/>
                <a:cs typeface="CiscoSansTT" panose="020B0503020201020303" pitchFamily="34" charset="0"/>
              </a:rPr>
              <a:t>DNA Center and Tableau Integration for wireless service</a:t>
            </a:r>
            <a:endParaRPr lang="en-US" kern="0" dirty="0">
              <a:solidFill>
                <a:schemeClr val="bg2"/>
              </a:solidFill>
              <a:latin typeface="CiscoSansTT" panose="020B0503020201020303" pitchFamily="34" charset="0"/>
              <a:cs typeface="CiscoSansTT" panose="020B0503020201020303" pitchFamily="34" charset="0"/>
            </a:endParaRPr>
          </a:p>
        </p:txBody>
      </p:sp>
      <p:pic>
        <p:nvPicPr>
          <p:cNvPr id="12" name="Picture 11">
            <a:extLst>
              <a:ext uri="{FF2B5EF4-FFF2-40B4-BE49-F238E27FC236}">
                <a16:creationId xmlns:a16="http://schemas.microsoft.com/office/drawing/2014/main" id="{63AEA4E1-70F8-CE41-9828-D0B40F08F7E9}"/>
              </a:ext>
            </a:extLst>
          </p:cNvPr>
          <p:cNvPicPr>
            <a:picLocks noChangeAspect="1"/>
          </p:cNvPicPr>
          <p:nvPr/>
        </p:nvPicPr>
        <p:blipFill>
          <a:blip r:embed="rId6"/>
          <a:stretch>
            <a:fillRect/>
          </a:stretch>
        </p:blipFill>
        <p:spPr>
          <a:xfrm>
            <a:off x="7757033" y="157898"/>
            <a:ext cx="1286974" cy="592788"/>
          </a:xfrm>
          <a:prstGeom prst="rect">
            <a:avLst/>
          </a:prstGeom>
        </p:spPr>
      </p:pic>
      <p:pic>
        <p:nvPicPr>
          <p:cNvPr id="13" name="Picture 12">
            <a:extLst>
              <a:ext uri="{FF2B5EF4-FFF2-40B4-BE49-F238E27FC236}">
                <a16:creationId xmlns:a16="http://schemas.microsoft.com/office/drawing/2014/main" id="{E8EFFACF-3A32-3A41-83E8-A15C0B7CE0BF}"/>
              </a:ext>
            </a:extLst>
          </p:cNvPr>
          <p:cNvPicPr>
            <a:picLocks noChangeAspect="1"/>
          </p:cNvPicPr>
          <p:nvPr/>
        </p:nvPicPr>
        <p:blipFill>
          <a:blip r:embed="rId7"/>
          <a:stretch>
            <a:fillRect/>
          </a:stretch>
        </p:blipFill>
        <p:spPr>
          <a:xfrm>
            <a:off x="6396642" y="104206"/>
            <a:ext cx="717144" cy="717144"/>
          </a:xfrm>
          <a:prstGeom prst="rect">
            <a:avLst/>
          </a:prstGeom>
        </p:spPr>
      </p:pic>
    </p:spTree>
    <p:extLst>
      <p:ext uri="{BB962C8B-B14F-4D97-AF65-F5344CB8AC3E}">
        <p14:creationId xmlns:p14="http://schemas.microsoft.com/office/powerpoint/2010/main" val="151562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391F0E-8041-034A-A2D0-17A1FBA7875F}"/>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8" name="TextBox 77">
            <a:extLst>
              <a:ext uri="{FF2B5EF4-FFF2-40B4-BE49-F238E27FC236}">
                <a16:creationId xmlns:a16="http://schemas.microsoft.com/office/drawing/2014/main" id="{6691AD97-63EA-544C-9101-FBA2914F383B}"/>
              </a:ext>
            </a:extLst>
          </p:cNvPr>
          <p:cNvSpPr txBox="1"/>
          <p:nvPr/>
        </p:nvSpPr>
        <p:spPr>
          <a:xfrm>
            <a:off x="348382" y="198638"/>
            <a:ext cx="3841116" cy="784830"/>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High </a:t>
            </a:r>
            <a:r>
              <a:rPr lang="es-ES_tradnl" sz="2700" kern="0" dirty="0" err="1">
                <a:solidFill>
                  <a:srgbClr val="FFFFFF"/>
                </a:solidFill>
                <a:latin typeface="CiscoSansTT" panose="020B0503020201020303" pitchFamily="34" charset="0"/>
                <a:cs typeface="CiscoSansTT" panose="020B0503020201020303" pitchFamily="34" charset="0"/>
              </a:rPr>
              <a:t>Level</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Design</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PoV</a:t>
            </a:r>
            <a:r>
              <a:rPr lang="es-ES_tradnl" b="1" kern="0" dirty="0">
                <a:solidFill>
                  <a:srgbClr val="FFFFFF"/>
                </a:solidFill>
                <a:latin typeface="+mj-lt"/>
              </a:rPr>
              <a:t>
</a:t>
            </a:r>
          </a:p>
        </p:txBody>
      </p:sp>
      <p:pic>
        <p:nvPicPr>
          <p:cNvPr id="7" name="Picture 6">
            <a:extLst>
              <a:ext uri="{FF2B5EF4-FFF2-40B4-BE49-F238E27FC236}">
                <a16:creationId xmlns:a16="http://schemas.microsoft.com/office/drawing/2014/main" id="{42E15872-53A5-E54D-A25D-295EC0185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11" name="TextBox 10">
            <a:extLst>
              <a:ext uri="{FF2B5EF4-FFF2-40B4-BE49-F238E27FC236}">
                <a16:creationId xmlns:a16="http://schemas.microsoft.com/office/drawing/2014/main" id="{450F7EC6-0D23-034C-A615-566553E48ACA}"/>
              </a:ext>
            </a:extLst>
          </p:cNvPr>
          <p:cNvSpPr txBox="1"/>
          <p:nvPr/>
        </p:nvSpPr>
        <p:spPr>
          <a:xfrm>
            <a:off x="9629659" y="2707115"/>
            <a:ext cx="197022" cy="954107"/>
          </a:xfrm>
          <a:prstGeom prst="rect">
            <a:avLst/>
          </a:prstGeom>
          <a:noFill/>
        </p:spPr>
        <p:txBody>
          <a:bodyPr wrap="square" rtlCol="0">
            <a:spAutoFit/>
          </a:bodyPr>
          <a:lstStyle/>
          <a:p>
            <a:pPr algn="ctr"/>
            <a:r>
              <a:rPr lang="en-US" sz="1400" dirty="0">
                <a:latin typeface="CiscoSansTT Light" panose="020B0503020201020303" pitchFamily="34" charset="0"/>
                <a:cs typeface="CiscoSansTT Light" panose="020B0503020201020303" pitchFamily="34" charset="0"/>
              </a:rPr>
              <a:t>EPNM</a:t>
            </a:r>
          </a:p>
        </p:txBody>
      </p:sp>
      <p:sp>
        <p:nvSpPr>
          <p:cNvPr id="13" name="TextBox 12">
            <a:extLst>
              <a:ext uri="{FF2B5EF4-FFF2-40B4-BE49-F238E27FC236}">
                <a16:creationId xmlns:a16="http://schemas.microsoft.com/office/drawing/2014/main" id="{C1A06DEB-52FD-A546-99E3-02463AC6E8AC}"/>
              </a:ext>
            </a:extLst>
          </p:cNvPr>
          <p:cNvSpPr txBox="1"/>
          <p:nvPr/>
        </p:nvSpPr>
        <p:spPr>
          <a:xfrm>
            <a:off x="9066813" y="4328827"/>
            <a:ext cx="278111" cy="1477328"/>
          </a:xfrm>
          <a:prstGeom prst="rect">
            <a:avLst/>
          </a:prstGeom>
          <a:noFill/>
        </p:spPr>
        <p:txBody>
          <a:bodyPr wrap="square" rtlCol="0">
            <a:spAutoFit/>
          </a:bodyPr>
          <a:lstStyle/>
          <a:p>
            <a:r>
              <a:rPr lang="en-US" sz="900" dirty="0">
                <a:latin typeface="CiscoSansTT Light" panose="020B0503020201020303" pitchFamily="34" charset="0"/>
                <a:cs typeface="CiscoSansTT Light" panose="020B0503020201020303" pitchFamily="34" charset="0"/>
              </a:rPr>
              <a:t>15454-DWDM</a:t>
            </a:r>
            <a:endParaRPr lang="en-US" sz="1350" dirty="0">
              <a:latin typeface="CiscoSansTT Light" panose="020B0503020201020303" pitchFamily="34" charset="0"/>
              <a:cs typeface="CiscoSansTT Light" panose="020B0503020201020303" pitchFamily="34" charset="0"/>
            </a:endParaRPr>
          </a:p>
        </p:txBody>
      </p:sp>
      <p:sp>
        <p:nvSpPr>
          <p:cNvPr id="14" name="TextBox 13">
            <a:extLst>
              <a:ext uri="{FF2B5EF4-FFF2-40B4-BE49-F238E27FC236}">
                <a16:creationId xmlns:a16="http://schemas.microsoft.com/office/drawing/2014/main" id="{73057C36-C040-8F41-A662-B852C74D956D}"/>
              </a:ext>
            </a:extLst>
          </p:cNvPr>
          <p:cNvSpPr txBox="1"/>
          <p:nvPr/>
        </p:nvSpPr>
        <p:spPr>
          <a:xfrm>
            <a:off x="10227996" y="4370633"/>
            <a:ext cx="277648" cy="2723823"/>
          </a:xfrm>
          <a:prstGeom prst="rect">
            <a:avLst/>
          </a:prstGeom>
          <a:noFill/>
        </p:spPr>
        <p:txBody>
          <a:bodyPr wrap="square" rtlCol="0">
            <a:spAutoFit/>
          </a:bodyPr>
          <a:lstStyle/>
          <a:p>
            <a:r>
              <a:rPr lang="en-US" sz="900" dirty="0">
                <a:latin typeface="CiscoSansTT Light" panose="020B0503020201020303" pitchFamily="34" charset="0"/>
                <a:cs typeface="CiscoSansTT Light" panose="020B0503020201020303" pitchFamily="34" charset="0"/>
              </a:rPr>
              <a:t>Future Devices</a:t>
            </a:r>
          </a:p>
          <a:p>
            <a:pPr algn="ctr"/>
            <a:r>
              <a:rPr lang="en-US" sz="900" dirty="0">
                <a:latin typeface="CiscoSansTT Light" panose="020B0503020201020303" pitchFamily="34" charset="0"/>
                <a:cs typeface="CiscoSansTT Light" panose="020B0503020201020303" pitchFamily="34" charset="0"/>
              </a:rPr>
              <a:t>NCS100x</a:t>
            </a:r>
            <a:endParaRPr lang="en-US" sz="1350" dirty="0">
              <a:latin typeface="CiscoSansTT Light" panose="020B0503020201020303" pitchFamily="34" charset="0"/>
              <a:cs typeface="CiscoSansTT Light" panose="020B0503020201020303" pitchFamily="34" charset="0"/>
            </a:endParaRPr>
          </a:p>
        </p:txBody>
      </p:sp>
      <p:sp>
        <p:nvSpPr>
          <p:cNvPr id="19" name="Terminator 18">
            <a:extLst>
              <a:ext uri="{FF2B5EF4-FFF2-40B4-BE49-F238E27FC236}">
                <a16:creationId xmlns:a16="http://schemas.microsoft.com/office/drawing/2014/main" id="{0B496E63-0B34-6141-8038-3DA2FAF0915E}"/>
              </a:ext>
            </a:extLst>
          </p:cNvPr>
          <p:cNvSpPr/>
          <p:nvPr/>
        </p:nvSpPr>
        <p:spPr>
          <a:xfrm>
            <a:off x="6592332" y="1237153"/>
            <a:ext cx="672449" cy="795525"/>
          </a:xfrm>
          <a:prstGeom prst="flowChartTerminator">
            <a:avLst/>
          </a:prstGeom>
          <a:solidFill>
            <a:srgbClr val="F19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latin typeface="Arial Rounded MT Bold" panose="020F0704030504030204" pitchFamily="34" charset="77"/>
                <a:cs typeface="CiscoSansTT Light" panose="020B0503020201020303" pitchFamily="34" charset="0"/>
              </a:rPr>
              <a:t>Javascript</a:t>
            </a:r>
            <a:endParaRPr lang="en-US" sz="600" dirty="0">
              <a:solidFill>
                <a:schemeClr val="tx1"/>
              </a:solidFill>
              <a:latin typeface="Arial Rounded MT Bold" panose="020F0704030504030204" pitchFamily="34" charset="77"/>
              <a:cs typeface="CiscoSansTT Light" panose="020B0503020201020303" pitchFamily="34" charset="0"/>
            </a:endParaRPr>
          </a:p>
        </p:txBody>
      </p:sp>
      <p:cxnSp>
        <p:nvCxnSpPr>
          <p:cNvPr id="24" name="Straight Arrow Connector 23">
            <a:extLst>
              <a:ext uri="{FF2B5EF4-FFF2-40B4-BE49-F238E27FC236}">
                <a16:creationId xmlns:a16="http://schemas.microsoft.com/office/drawing/2014/main" id="{A3F9D8B7-1295-F341-BD79-3044D4CF48BA}"/>
              </a:ext>
            </a:extLst>
          </p:cNvPr>
          <p:cNvCxnSpPr>
            <a:cxnSpLocks/>
          </p:cNvCxnSpPr>
          <p:nvPr/>
        </p:nvCxnSpPr>
        <p:spPr>
          <a:xfrm flipH="1">
            <a:off x="7359949" y="1651828"/>
            <a:ext cx="812877" cy="0"/>
          </a:xfrm>
          <a:prstGeom prst="straightConnector1">
            <a:avLst/>
          </a:prstGeom>
          <a:ln w="254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CAAFDCA-3AD7-9244-B7CE-4C0BF8790B87}"/>
              </a:ext>
            </a:extLst>
          </p:cNvPr>
          <p:cNvSpPr txBox="1"/>
          <p:nvPr/>
        </p:nvSpPr>
        <p:spPr>
          <a:xfrm>
            <a:off x="9489461" y="2055333"/>
            <a:ext cx="271035" cy="1223412"/>
          </a:xfrm>
          <a:prstGeom prst="rect">
            <a:avLst/>
          </a:prstGeom>
          <a:noFill/>
        </p:spPr>
        <p:txBody>
          <a:bodyPr wrap="square" rtlCol="0">
            <a:spAutoFit/>
          </a:bodyPr>
          <a:lstStyle/>
          <a:p>
            <a:pPr algn="ctr"/>
            <a:r>
              <a:rPr lang="en-US" sz="1050" dirty="0">
                <a:latin typeface="CiscoSansTT Light" panose="020B0503020201020303" pitchFamily="34" charset="0"/>
                <a:cs typeface="CiscoSansTT Light" panose="020B0503020201020303" pitchFamily="34" charset="0"/>
              </a:rPr>
              <a:t>REST API</a:t>
            </a:r>
          </a:p>
        </p:txBody>
      </p:sp>
      <p:sp>
        <p:nvSpPr>
          <p:cNvPr id="42" name="TextBox 41">
            <a:extLst>
              <a:ext uri="{FF2B5EF4-FFF2-40B4-BE49-F238E27FC236}">
                <a16:creationId xmlns:a16="http://schemas.microsoft.com/office/drawing/2014/main" id="{3767F260-41B3-1C4C-B44B-1BAEA8DACA56}"/>
              </a:ext>
            </a:extLst>
          </p:cNvPr>
          <p:cNvSpPr txBox="1"/>
          <p:nvPr/>
        </p:nvSpPr>
        <p:spPr>
          <a:xfrm>
            <a:off x="7264781" y="1279317"/>
            <a:ext cx="1003212" cy="338554"/>
          </a:xfrm>
          <a:prstGeom prst="rect">
            <a:avLst/>
          </a:prstGeom>
          <a:noFill/>
        </p:spPr>
        <p:txBody>
          <a:bodyPr wrap="square" rtlCol="0">
            <a:spAutoFit/>
          </a:bodyPr>
          <a:lstStyle/>
          <a:p>
            <a:pPr algn="ctr"/>
            <a:r>
              <a:rPr lang="en-US" sz="800" dirty="0">
                <a:latin typeface="+mn-lt"/>
              </a:rPr>
              <a:t>Tableau Web Data Connector</a:t>
            </a:r>
          </a:p>
        </p:txBody>
      </p:sp>
      <p:cxnSp>
        <p:nvCxnSpPr>
          <p:cNvPr id="45" name="Straight Arrow Connector 44">
            <a:extLst>
              <a:ext uri="{FF2B5EF4-FFF2-40B4-BE49-F238E27FC236}">
                <a16:creationId xmlns:a16="http://schemas.microsoft.com/office/drawing/2014/main" id="{77CA2CD5-A391-DB4A-B566-154C1FC9EB45}"/>
              </a:ext>
            </a:extLst>
          </p:cNvPr>
          <p:cNvCxnSpPr>
            <a:cxnSpLocks/>
          </p:cNvCxnSpPr>
          <p:nvPr/>
        </p:nvCxnSpPr>
        <p:spPr>
          <a:xfrm>
            <a:off x="8661106" y="1912382"/>
            <a:ext cx="0" cy="1194532"/>
          </a:xfrm>
          <a:prstGeom prst="straightConnector1">
            <a:avLst/>
          </a:prstGeom>
          <a:ln w="254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D6D6EEA-F741-4E49-B1D3-66208B3C1C9D}"/>
              </a:ext>
            </a:extLst>
          </p:cNvPr>
          <p:cNvSpPr txBox="1"/>
          <p:nvPr/>
        </p:nvSpPr>
        <p:spPr>
          <a:xfrm>
            <a:off x="5669695" y="1368437"/>
            <a:ext cx="922637" cy="215444"/>
          </a:xfrm>
          <a:prstGeom prst="rect">
            <a:avLst/>
          </a:prstGeom>
          <a:noFill/>
        </p:spPr>
        <p:txBody>
          <a:bodyPr wrap="square" rtlCol="0">
            <a:spAutoFit/>
          </a:bodyPr>
          <a:lstStyle/>
          <a:p>
            <a:r>
              <a:rPr lang="en-US" sz="800" dirty="0">
                <a:latin typeface="+mn-lt"/>
              </a:rPr>
              <a:t>DNA Center API</a:t>
            </a:r>
          </a:p>
        </p:txBody>
      </p:sp>
      <p:sp>
        <p:nvSpPr>
          <p:cNvPr id="52" name="TextBox 51">
            <a:extLst>
              <a:ext uri="{FF2B5EF4-FFF2-40B4-BE49-F238E27FC236}">
                <a16:creationId xmlns:a16="http://schemas.microsoft.com/office/drawing/2014/main" id="{410E3DE3-3576-FC46-94C4-805C04972BFB}"/>
              </a:ext>
            </a:extLst>
          </p:cNvPr>
          <p:cNvSpPr txBox="1"/>
          <p:nvPr/>
        </p:nvSpPr>
        <p:spPr>
          <a:xfrm>
            <a:off x="6875021" y="2333153"/>
            <a:ext cx="1719900" cy="338554"/>
          </a:xfrm>
          <a:prstGeom prst="rect">
            <a:avLst/>
          </a:prstGeom>
          <a:noFill/>
        </p:spPr>
        <p:txBody>
          <a:bodyPr wrap="square" rtlCol="0">
            <a:spAutoFit/>
          </a:bodyPr>
          <a:lstStyle/>
          <a:p>
            <a:pPr algn="r"/>
            <a:r>
              <a:rPr lang="en-US" sz="800" dirty="0">
                <a:latin typeface="+mn-lt"/>
              </a:rPr>
              <a:t>Imported data from DNA Center</a:t>
            </a:r>
          </a:p>
          <a:p>
            <a:pPr algn="r"/>
            <a:r>
              <a:rPr lang="en-US" sz="800" dirty="0">
                <a:latin typeface="+mn-lt"/>
              </a:rPr>
              <a:t>Viewed from Tableau</a:t>
            </a:r>
          </a:p>
        </p:txBody>
      </p:sp>
      <p:cxnSp>
        <p:nvCxnSpPr>
          <p:cNvPr id="64" name="Straight Arrow Connector 63">
            <a:extLst>
              <a:ext uri="{FF2B5EF4-FFF2-40B4-BE49-F238E27FC236}">
                <a16:creationId xmlns:a16="http://schemas.microsoft.com/office/drawing/2014/main" id="{C6180E00-2967-414F-B45D-BCF3E944CF35}"/>
              </a:ext>
            </a:extLst>
          </p:cNvPr>
          <p:cNvCxnSpPr>
            <a:cxnSpLocks/>
          </p:cNvCxnSpPr>
          <p:nvPr/>
        </p:nvCxnSpPr>
        <p:spPr>
          <a:xfrm flipH="1">
            <a:off x="5737996" y="1641109"/>
            <a:ext cx="812877" cy="0"/>
          </a:xfrm>
          <a:prstGeom prst="straightConnector1">
            <a:avLst/>
          </a:prstGeom>
          <a:ln w="254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80C8466-ADB5-1B4F-80BA-914436D5AE04}"/>
              </a:ext>
            </a:extLst>
          </p:cNvPr>
          <p:cNvPicPr>
            <a:picLocks noChangeAspect="1"/>
          </p:cNvPicPr>
          <p:nvPr/>
        </p:nvPicPr>
        <p:blipFill>
          <a:blip r:embed="rId4"/>
          <a:stretch>
            <a:fillRect/>
          </a:stretch>
        </p:blipFill>
        <p:spPr>
          <a:xfrm>
            <a:off x="4963682" y="1285554"/>
            <a:ext cx="706013" cy="706013"/>
          </a:xfrm>
          <a:prstGeom prst="rect">
            <a:avLst/>
          </a:prstGeom>
        </p:spPr>
      </p:pic>
      <p:pic>
        <p:nvPicPr>
          <p:cNvPr id="4" name="Picture 3">
            <a:extLst>
              <a:ext uri="{FF2B5EF4-FFF2-40B4-BE49-F238E27FC236}">
                <a16:creationId xmlns:a16="http://schemas.microsoft.com/office/drawing/2014/main" id="{5A233C03-C8E0-9B42-B07C-58C15E230598}"/>
              </a:ext>
            </a:extLst>
          </p:cNvPr>
          <p:cNvPicPr>
            <a:picLocks noChangeAspect="1"/>
          </p:cNvPicPr>
          <p:nvPr/>
        </p:nvPicPr>
        <p:blipFill>
          <a:blip r:embed="rId5"/>
          <a:stretch>
            <a:fillRect/>
          </a:stretch>
        </p:blipFill>
        <p:spPr>
          <a:xfrm>
            <a:off x="8229181" y="1352367"/>
            <a:ext cx="864454" cy="461601"/>
          </a:xfrm>
          <a:prstGeom prst="rect">
            <a:avLst/>
          </a:prstGeom>
        </p:spPr>
      </p:pic>
      <p:grpSp>
        <p:nvGrpSpPr>
          <p:cNvPr id="25" name="Group 24">
            <a:extLst>
              <a:ext uri="{FF2B5EF4-FFF2-40B4-BE49-F238E27FC236}">
                <a16:creationId xmlns:a16="http://schemas.microsoft.com/office/drawing/2014/main" id="{599E5E28-3A17-BA4C-9293-FE6BBD4467BF}"/>
              </a:ext>
            </a:extLst>
          </p:cNvPr>
          <p:cNvGrpSpPr/>
          <p:nvPr/>
        </p:nvGrpSpPr>
        <p:grpSpPr>
          <a:xfrm>
            <a:off x="8295916" y="3218520"/>
            <a:ext cx="672450" cy="885404"/>
            <a:chOff x="544542" y="2961497"/>
            <a:chExt cx="1285875" cy="1693091"/>
          </a:xfrm>
        </p:grpSpPr>
        <p:pic>
          <p:nvPicPr>
            <p:cNvPr id="26" name="Picture 25">
              <a:extLst>
                <a:ext uri="{FF2B5EF4-FFF2-40B4-BE49-F238E27FC236}">
                  <a16:creationId xmlns:a16="http://schemas.microsoft.com/office/drawing/2014/main" id="{A4CBB18B-3DC2-B048-980B-489B74C4926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44542" y="2961497"/>
              <a:ext cx="1285875" cy="1285875"/>
            </a:xfrm>
            <a:prstGeom prst="rect">
              <a:avLst/>
            </a:prstGeom>
          </p:spPr>
        </p:pic>
        <p:sp>
          <p:nvSpPr>
            <p:cNvPr id="28" name="TextBox 27">
              <a:extLst>
                <a:ext uri="{FF2B5EF4-FFF2-40B4-BE49-F238E27FC236}">
                  <a16:creationId xmlns:a16="http://schemas.microsoft.com/office/drawing/2014/main" id="{C9EB6D26-E887-234D-8415-51D8E7F013BF}"/>
                </a:ext>
              </a:extLst>
            </p:cNvPr>
            <p:cNvSpPr txBox="1"/>
            <p:nvPr/>
          </p:nvSpPr>
          <p:spPr>
            <a:xfrm>
              <a:off x="554082" y="4242611"/>
              <a:ext cx="1276335" cy="411977"/>
            </a:xfrm>
            <a:prstGeom prst="rect">
              <a:avLst/>
            </a:prstGeom>
            <a:noFill/>
          </p:spPr>
          <p:txBody>
            <a:bodyPr wrap="square" rtlCol="0">
              <a:spAutoFit/>
            </a:bodyPr>
            <a:lstStyle/>
            <a:p>
              <a:pPr algn="ctr"/>
              <a:r>
                <a:rPr lang="en-US" sz="800" dirty="0">
                  <a:latin typeface="+mn-lt"/>
                </a:rPr>
                <a:t>User</a:t>
              </a:r>
              <a:endParaRPr lang="en-US" sz="1200" dirty="0">
                <a:latin typeface="+mn-lt"/>
              </a:endParaRPr>
            </a:p>
          </p:txBody>
        </p:sp>
      </p:grpSp>
      <p:grpSp>
        <p:nvGrpSpPr>
          <p:cNvPr id="97" name="Group 96">
            <a:extLst>
              <a:ext uri="{FF2B5EF4-FFF2-40B4-BE49-F238E27FC236}">
                <a16:creationId xmlns:a16="http://schemas.microsoft.com/office/drawing/2014/main" id="{4713FBC0-D91D-FC40-9358-203A43937A17}"/>
              </a:ext>
            </a:extLst>
          </p:cNvPr>
          <p:cNvGrpSpPr/>
          <p:nvPr/>
        </p:nvGrpSpPr>
        <p:grpSpPr>
          <a:xfrm>
            <a:off x="287011" y="1118406"/>
            <a:ext cx="4416123" cy="3458537"/>
            <a:chOff x="287011" y="1118406"/>
            <a:chExt cx="4416123" cy="3458537"/>
          </a:xfrm>
        </p:grpSpPr>
        <p:sp>
          <p:nvSpPr>
            <p:cNvPr id="5" name="Rectangle 4">
              <a:extLst>
                <a:ext uri="{FF2B5EF4-FFF2-40B4-BE49-F238E27FC236}">
                  <a16:creationId xmlns:a16="http://schemas.microsoft.com/office/drawing/2014/main" id="{0E07FE82-806D-F240-B746-3227C8F2749F}"/>
                </a:ext>
              </a:extLst>
            </p:cNvPr>
            <p:cNvSpPr/>
            <p:nvPr/>
          </p:nvSpPr>
          <p:spPr>
            <a:xfrm>
              <a:off x="287011" y="1118406"/>
              <a:ext cx="4416123" cy="3458537"/>
            </a:xfrm>
            <a:prstGeom prst="rect">
              <a:avLst/>
            </a:prstGeom>
            <a:solidFill>
              <a:schemeClr val="bg2"/>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9ADCD8DF-807F-BD44-BF90-C0C6AB07D742}"/>
                </a:ext>
              </a:extLst>
            </p:cNvPr>
            <p:cNvGrpSpPr/>
            <p:nvPr/>
          </p:nvGrpSpPr>
          <p:grpSpPr>
            <a:xfrm>
              <a:off x="439412" y="3526971"/>
              <a:ext cx="4100456" cy="893775"/>
              <a:chOff x="439412" y="3526971"/>
              <a:chExt cx="4100456" cy="893775"/>
            </a:xfrm>
          </p:grpSpPr>
          <p:sp>
            <p:nvSpPr>
              <p:cNvPr id="29" name="Rectangle 28">
                <a:extLst>
                  <a:ext uri="{FF2B5EF4-FFF2-40B4-BE49-F238E27FC236}">
                    <a16:creationId xmlns:a16="http://schemas.microsoft.com/office/drawing/2014/main" id="{11E1A1E2-A10A-9040-8C70-FB9DABA0B5E3}"/>
                  </a:ext>
                </a:extLst>
              </p:cNvPr>
              <p:cNvSpPr/>
              <p:nvPr/>
            </p:nvSpPr>
            <p:spPr>
              <a:xfrm>
                <a:off x="439412" y="3526971"/>
                <a:ext cx="4100456" cy="893775"/>
              </a:xfrm>
              <a:prstGeom prst="rect">
                <a:avLst/>
              </a:prstGeom>
              <a:solidFill>
                <a:schemeClr val="bg2"/>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1B33035-E37B-9043-BB23-F022A89F4B5D}"/>
                  </a:ext>
                </a:extLst>
              </p:cNvPr>
              <p:cNvSpPr/>
              <p:nvPr/>
            </p:nvSpPr>
            <p:spPr>
              <a:xfrm>
                <a:off x="439412" y="3661222"/>
                <a:ext cx="4100456" cy="759524"/>
              </a:xfrm>
              <a:prstGeom prst="rect">
                <a:avLst/>
              </a:prstGeom>
              <a:solidFill>
                <a:schemeClr val="bg2"/>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2" name="TextBox 11">
            <a:extLst>
              <a:ext uri="{FF2B5EF4-FFF2-40B4-BE49-F238E27FC236}">
                <a16:creationId xmlns:a16="http://schemas.microsoft.com/office/drawing/2014/main" id="{C096A3C3-BFBA-2A43-8A94-FC6A38046F45}"/>
              </a:ext>
            </a:extLst>
          </p:cNvPr>
          <p:cNvSpPr txBox="1"/>
          <p:nvPr/>
        </p:nvSpPr>
        <p:spPr>
          <a:xfrm>
            <a:off x="2160062" y="3493172"/>
            <a:ext cx="659155" cy="215444"/>
          </a:xfrm>
          <a:prstGeom prst="rect">
            <a:avLst/>
          </a:prstGeom>
          <a:noFill/>
        </p:spPr>
        <p:txBody>
          <a:bodyPr wrap="none" rtlCol="0">
            <a:spAutoFit/>
          </a:bodyPr>
          <a:lstStyle/>
          <a:p>
            <a:r>
              <a:rPr lang="en-US" sz="800" dirty="0">
                <a:latin typeface="+mn-lt"/>
              </a:rPr>
              <a:t>Event flow</a:t>
            </a:r>
          </a:p>
        </p:txBody>
      </p:sp>
      <p:sp>
        <p:nvSpPr>
          <p:cNvPr id="15" name="Rounded Rectangle 14">
            <a:extLst>
              <a:ext uri="{FF2B5EF4-FFF2-40B4-BE49-F238E27FC236}">
                <a16:creationId xmlns:a16="http://schemas.microsoft.com/office/drawing/2014/main" id="{99A6F34B-49C6-1843-91C4-B20D633F346A}"/>
              </a:ext>
            </a:extLst>
          </p:cNvPr>
          <p:cNvSpPr/>
          <p:nvPr/>
        </p:nvSpPr>
        <p:spPr>
          <a:xfrm>
            <a:off x="2392915" y="2194998"/>
            <a:ext cx="847554" cy="260554"/>
          </a:xfrm>
          <a:prstGeom prst="roundRect">
            <a:avLst/>
          </a:prstGeom>
          <a:solidFill>
            <a:srgbClr val="FFFFC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a:t>wdc.html</a:t>
            </a:r>
            <a:endParaRPr lang="en-US" sz="800" dirty="0"/>
          </a:p>
        </p:txBody>
      </p:sp>
      <p:sp>
        <p:nvSpPr>
          <p:cNvPr id="34" name="Rounded Rectangle 33">
            <a:extLst>
              <a:ext uri="{FF2B5EF4-FFF2-40B4-BE49-F238E27FC236}">
                <a16:creationId xmlns:a16="http://schemas.microsoft.com/office/drawing/2014/main" id="{6CC4E615-6164-AB43-AD44-92EABD0C4CD4}"/>
              </a:ext>
            </a:extLst>
          </p:cNvPr>
          <p:cNvSpPr/>
          <p:nvPr/>
        </p:nvSpPr>
        <p:spPr>
          <a:xfrm>
            <a:off x="3679636" y="2191024"/>
            <a:ext cx="847554" cy="260554"/>
          </a:xfrm>
          <a:prstGeom prst="roundRect">
            <a:avLst/>
          </a:prstGeom>
          <a:solidFill>
            <a:srgbClr val="FFFFC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err="1"/>
              <a:t>wdcdata.js</a:t>
            </a:r>
            <a:endParaRPr lang="en-US" sz="800" dirty="0"/>
          </a:p>
        </p:txBody>
      </p:sp>
      <p:cxnSp>
        <p:nvCxnSpPr>
          <p:cNvPr id="17" name="Straight Arrow Connector 16">
            <a:extLst>
              <a:ext uri="{FF2B5EF4-FFF2-40B4-BE49-F238E27FC236}">
                <a16:creationId xmlns:a16="http://schemas.microsoft.com/office/drawing/2014/main" id="{8F6BF802-B39B-AC4B-8304-CF3DA1109A8B}"/>
              </a:ext>
            </a:extLst>
          </p:cNvPr>
          <p:cNvCxnSpPr>
            <a:cxnSpLocks/>
            <a:stCxn id="15" idx="3"/>
            <a:endCxn id="34" idx="1"/>
          </p:cNvCxnSpPr>
          <p:nvPr/>
        </p:nvCxnSpPr>
        <p:spPr>
          <a:xfrm flipV="1">
            <a:off x="3240469" y="2321301"/>
            <a:ext cx="439167" cy="3974"/>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ACFF085-701A-D647-A5CA-5451D9151B73}"/>
              </a:ext>
            </a:extLst>
          </p:cNvPr>
          <p:cNvSpPr/>
          <p:nvPr/>
        </p:nvSpPr>
        <p:spPr>
          <a:xfrm>
            <a:off x="488623" y="2233495"/>
            <a:ext cx="180527" cy="180527"/>
          </a:xfrm>
          <a:prstGeom prst="ellipse">
            <a:avLst/>
          </a:prstGeom>
          <a:solidFill>
            <a:schemeClr val="tx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95923D4A-6429-9F43-9A94-FCC4066B057D}"/>
              </a:ext>
            </a:extLst>
          </p:cNvPr>
          <p:cNvCxnSpPr>
            <a:cxnSpLocks/>
            <a:stCxn id="88" idx="3"/>
            <a:endCxn id="15" idx="1"/>
          </p:cNvCxnSpPr>
          <p:nvPr/>
        </p:nvCxnSpPr>
        <p:spPr>
          <a:xfrm>
            <a:off x="1953748" y="2323759"/>
            <a:ext cx="439167" cy="1516"/>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2BE626B4-2C70-A04F-BDC6-64A1A065C5D8}"/>
              </a:ext>
            </a:extLst>
          </p:cNvPr>
          <p:cNvSpPr/>
          <p:nvPr/>
        </p:nvSpPr>
        <p:spPr>
          <a:xfrm>
            <a:off x="3595239" y="1387156"/>
            <a:ext cx="1024429" cy="260554"/>
          </a:xfrm>
          <a:prstGeom prst="roundRect">
            <a:avLst/>
          </a:prstGeom>
          <a:solidFill>
            <a:srgbClr val="FFFFC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t>DNA</a:t>
            </a:r>
            <a:r>
              <a:rPr lang="zh-TW" altLang="en-US" sz="800" dirty="0"/>
              <a:t> </a:t>
            </a:r>
            <a:r>
              <a:rPr lang="en-US" altLang="zh-TW" sz="800" dirty="0"/>
              <a:t>Center</a:t>
            </a:r>
            <a:r>
              <a:rPr lang="zh-TW" altLang="en-US" sz="800" dirty="0"/>
              <a:t> </a:t>
            </a:r>
            <a:r>
              <a:rPr lang="en-US" altLang="zh-TW" sz="800" dirty="0"/>
              <a:t>APIs</a:t>
            </a:r>
            <a:endParaRPr lang="en-US" sz="800" dirty="0"/>
          </a:p>
        </p:txBody>
      </p:sp>
      <p:cxnSp>
        <p:nvCxnSpPr>
          <p:cNvPr id="51" name="Straight Arrow Connector 50">
            <a:extLst>
              <a:ext uri="{FF2B5EF4-FFF2-40B4-BE49-F238E27FC236}">
                <a16:creationId xmlns:a16="http://schemas.microsoft.com/office/drawing/2014/main" id="{E1C8200D-C3FB-9144-AA0D-4836C677F459}"/>
              </a:ext>
            </a:extLst>
          </p:cNvPr>
          <p:cNvCxnSpPr>
            <a:stCxn id="44" idx="2"/>
            <a:endCxn id="34" idx="0"/>
          </p:cNvCxnSpPr>
          <p:nvPr/>
        </p:nvCxnSpPr>
        <p:spPr>
          <a:xfrm flipH="1">
            <a:off x="4103413" y="1647710"/>
            <a:ext cx="4041" cy="543314"/>
          </a:xfrm>
          <a:prstGeom prst="straightConnector1">
            <a:avLst/>
          </a:prstGeom>
          <a:ln w="63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A9A2F381-F6F4-614B-AD7A-95B5FBAB70A9}"/>
              </a:ext>
            </a:extLst>
          </p:cNvPr>
          <p:cNvSpPr/>
          <p:nvPr/>
        </p:nvSpPr>
        <p:spPr>
          <a:xfrm>
            <a:off x="2065862" y="1384686"/>
            <a:ext cx="847554" cy="260554"/>
          </a:xfrm>
          <a:prstGeom prst="roundRect">
            <a:avLst/>
          </a:prstGeom>
          <a:solidFill>
            <a:srgbClr val="FFFFC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t>DNA</a:t>
            </a:r>
            <a:r>
              <a:rPr lang="zh-TW" altLang="en-US" sz="800" dirty="0"/>
              <a:t> </a:t>
            </a:r>
            <a:r>
              <a:rPr lang="en-US" altLang="zh-TW" sz="800" dirty="0"/>
              <a:t>Center</a:t>
            </a:r>
            <a:endParaRPr lang="en-US" sz="800" dirty="0"/>
          </a:p>
        </p:txBody>
      </p:sp>
      <p:cxnSp>
        <p:nvCxnSpPr>
          <p:cNvPr id="59" name="Straight Arrow Connector 58">
            <a:extLst>
              <a:ext uri="{FF2B5EF4-FFF2-40B4-BE49-F238E27FC236}">
                <a16:creationId xmlns:a16="http://schemas.microsoft.com/office/drawing/2014/main" id="{A6D902DA-0C13-6642-8E8F-18E1F71E7A4B}"/>
              </a:ext>
            </a:extLst>
          </p:cNvPr>
          <p:cNvCxnSpPr>
            <a:cxnSpLocks/>
            <a:stCxn id="58" idx="3"/>
            <a:endCxn id="44" idx="1"/>
          </p:cNvCxnSpPr>
          <p:nvPr/>
        </p:nvCxnSpPr>
        <p:spPr>
          <a:xfrm>
            <a:off x="2913416" y="1514963"/>
            <a:ext cx="681823" cy="2470"/>
          </a:xfrm>
          <a:prstGeom prst="straightConnector1">
            <a:avLst/>
          </a:prstGeom>
          <a:ln w="63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45719D4-E43A-D844-86E8-6D881F88BC77}"/>
              </a:ext>
            </a:extLst>
          </p:cNvPr>
          <p:cNvSpPr/>
          <p:nvPr/>
        </p:nvSpPr>
        <p:spPr>
          <a:xfrm>
            <a:off x="2254971" y="2998866"/>
            <a:ext cx="1123442" cy="260554"/>
          </a:xfrm>
          <a:prstGeom prst="roundRect">
            <a:avLst/>
          </a:prstGeom>
          <a:solidFill>
            <a:srgbClr val="FFFFC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t>Tableau</a:t>
            </a:r>
            <a:r>
              <a:rPr lang="zh-TW" altLang="en-US" sz="800" dirty="0"/>
              <a:t> </a:t>
            </a:r>
            <a:r>
              <a:rPr lang="en-US" altLang="zh-TW" sz="800" dirty="0"/>
              <a:t>Connector</a:t>
            </a:r>
            <a:endParaRPr lang="en-US" sz="800" dirty="0"/>
          </a:p>
        </p:txBody>
      </p:sp>
      <p:sp>
        <p:nvSpPr>
          <p:cNvPr id="88" name="Rounded Rectangle 87">
            <a:extLst>
              <a:ext uri="{FF2B5EF4-FFF2-40B4-BE49-F238E27FC236}">
                <a16:creationId xmlns:a16="http://schemas.microsoft.com/office/drawing/2014/main" id="{9EC99DA9-1B31-534A-B28D-593796DC5B48}"/>
              </a:ext>
            </a:extLst>
          </p:cNvPr>
          <p:cNvSpPr/>
          <p:nvPr/>
        </p:nvSpPr>
        <p:spPr>
          <a:xfrm>
            <a:off x="1106194" y="2193482"/>
            <a:ext cx="847554" cy="260554"/>
          </a:xfrm>
          <a:prstGeom prst="roundRect">
            <a:avLst/>
          </a:prstGeom>
          <a:solidFill>
            <a:srgbClr val="FFFFC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t>Tableau</a:t>
            </a:r>
            <a:r>
              <a:rPr lang="zh-TW" altLang="en-US" sz="800" dirty="0"/>
              <a:t> </a:t>
            </a:r>
            <a:r>
              <a:rPr lang="en-US" altLang="zh-TW" sz="800" dirty="0"/>
              <a:t>App</a:t>
            </a:r>
            <a:endParaRPr lang="en-US" sz="800" dirty="0"/>
          </a:p>
        </p:txBody>
      </p:sp>
      <p:cxnSp>
        <p:nvCxnSpPr>
          <p:cNvPr id="98" name="Straight Arrow Connector 97">
            <a:extLst>
              <a:ext uri="{FF2B5EF4-FFF2-40B4-BE49-F238E27FC236}">
                <a16:creationId xmlns:a16="http://schemas.microsoft.com/office/drawing/2014/main" id="{4D8C5262-C736-1348-AC68-027067A2601A}"/>
              </a:ext>
            </a:extLst>
          </p:cNvPr>
          <p:cNvCxnSpPr>
            <a:cxnSpLocks/>
            <a:stCxn id="21" idx="6"/>
            <a:endCxn id="88" idx="1"/>
          </p:cNvCxnSpPr>
          <p:nvPr/>
        </p:nvCxnSpPr>
        <p:spPr>
          <a:xfrm>
            <a:off x="669150" y="2323759"/>
            <a:ext cx="437044"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6595AA6F-A87F-3C43-B99A-6169A880E5E0}"/>
              </a:ext>
            </a:extLst>
          </p:cNvPr>
          <p:cNvCxnSpPr>
            <a:cxnSpLocks/>
            <a:stCxn id="34" idx="2"/>
            <a:endCxn id="65" idx="3"/>
          </p:cNvCxnSpPr>
          <p:nvPr/>
        </p:nvCxnSpPr>
        <p:spPr>
          <a:xfrm rot="5400000">
            <a:off x="3402131" y="2427860"/>
            <a:ext cx="677565" cy="725000"/>
          </a:xfrm>
          <a:prstGeom prst="bent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71AB84A8-B9A4-F34F-9D1B-72E8D70C3378}"/>
              </a:ext>
            </a:extLst>
          </p:cNvPr>
          <p:cNvCxnSpPr>
            <a:cxnSpLocks/>
            <a:stCxn id="65" idx="1"/>
            <a:endCxn id="88" idx="2"/>
          </p:cNvCxnSpPr>
          <p:nvPr/>
        </p:nvCxnSpPr>
        <p:spPr>
          <a:xfrm rot="10800000">
            <a:off x="1529971" y="2454037"/>
            <a:ext cx="725000" cy="675107"/>
          </a:xfrm>
          <a:prstGeom prst="bent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CC02D925-F293-7440-BDA7-E451C2D749F1}"/>
              </a:ext>
            </a:extLst>
          </p:cNvPr>
          <p:cNvSpPr/>
          <p:nvPr/>
        </p:nvSpPr>
        <p:spPr>
          <a:xfrm>
            <a:off x="578886" y="3950720"/>
            <a:ext cx="180527" cy="180527"/>
          </a:xfrm>
          <a:prstGeom prst="ellipse">
            <a:avLst/>
          </a:prstGeom>
          <a:solidFill>
            <a:schemeClr val="tx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6" name="Group 135">
            <a:extLst>
              <a:ext uri="{FF2B5EF4-FFF2-40B4-BE49-F238E27FC236}">
                <a16:creationId xmlns:a16="http://schemas.microsoft.com/office/drawing/2014/main" id="{031B95DA-BFF8-7E47-ACFE-84FCAC9B8AEF}"/>
              </a:ext>
            </a:extLst>
          </p:cNvPr>
          <p:cNvGrpSpPr/>
          <p:nvPr/>
        </p:nvGrpSpPr>
        <p:grpSpPr>
          <a:xfrm>
            <a:off x="4242647" y="3945554"/>
            <a:ext cx="180527" cy="180527"/>
            <a:chOff x="4214730" y="3950720"/>
            <a:chExt cx="180527" cy="180527"/>
          </a:xfrm>
        </p:grpSpPr>
        <p:sp>
          <p:nvSpPr>
            <p:cNvPr id="131" name="Oval 130">
              <a:extLst>
                <a:ext uri="{FF2B5EF4-FFF2-40B4-BE49-F238E27FC236}">
                  <a16:creationId xmlns:a16="http://schemas.microsoft.com/office/drawing/2014/main" id="{3DAB5B0B-A8F6-A64F-B6B0-8EBA3AAC3562}"/>
                </a:ext>
              </a:extLst>
            </p:cNvPr>
            <p:cNvSpPr/>
            <p:nvPr/>
          </p:nvSpPr>
          <p:spPr>
            <a:xfrm>
              <a:off x="4214730" y="3950720"/>
              <a:ext cx="180527" cy="180527"/>
            </a:xfrm>
            <a:prstGeom prst="ellipse">
              <a:avLst/>
            </a:prstGeom>
            <a:solidFill>
              <a:schemeClr val="bg2"/>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6F235AAF-4C41-6B4D-A6BD-1734775CDDDF}"/>
                </a:ext>
              </a:extLst>
            </p:cNvPr>
            <p:cNvSpPr/>
            <p:nvPr/>
          </p:nvSpPr>
          <p:spPr>
            <a:xfrm>
              <a:off x="4245727" y="3981717"/>
              <a:ext cx="118532" cy="118532"/>
            </a:xfrm>
            <a:prstGeom prst="ellipse">
              <a:avLst/>
            </a:prstGeom>
            <a:solidFill>
              <a:schemeClr val="tx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3" name="Rounded Rectangle 132">
            <a:extLst>
              <a:ext uri="{FF2B5EF4-FFF2-40B4-BE49-F238E27FC236}">
                <a16:creationId xmlns:a16="http://schemas.microsoft.com/office/drawing/2014/main" id="{FD6AC7D3-174C-744D-BED8-38EC9B9A4822}"/>
              </a:ext>
            </a:extLst>
          </p:cNvPr>
          <p:cNvSpPr/>
          <p:nvPr/>
        </p:nvSpPr>
        <p:spPr>
          <a:xfrm>
            <a:off x="1933323" y="3909456"/>
            <a:ext cx="805089" cy="260554"/>
          </a:xfrm>
          <a:prstGeom prst="roundRect">
            <a:avLst/>
          </a:prstGeom>
          <a:solidFill>
            <a:srgbClr val="FFFFC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t>Tableau</a:t>
            </a:r>
            <a:r>
              <a:rPr lang="zh-TW" altLang="en-US" sz="800" dirty="0"/>
              <a:t> </a:t>
            </a:r>
            <a:r>
              <a:rPr lang="en-US" altLang="zh-TW" sz="800" dirty="0"/>
              <a:t>App</a:t>
            </a:r>
            <a:endParaRPr lang="en-US" sz="800" dirty="0"/>
          </a:p>
        </p:txBody>
      </p:sp>
      <p:sp>
        <p:nvSpPr>
          <p:cNvPr id="134" name="Rounded Rectangle 133">
            <a:extLst>
              <a:ext uri="{FF2B5EF4-FFF2-40B4-BE49-F238E27FC236}">
                <a16:creationId xmlns:a16="http://schemas.microsoft.com/office/drawing/2014/main" id="{881C4F91-B4D3-4345-AD79-91882CD0CEA5}"/>
              </a:ext>
            </a:extLst>
          </p:cNvPr>
          <p:cNvSpPr/>
          <p:nvPr/>
        </p:nvSpPr>
        <p:spPr>
          <a:xfrm>
            <a:off x="1001510" y="3909456"/>
            <a:ext cx="689692" cy="260554"/>
          </a:xfrm>
          <a:prstGeom prst="roundRect">
            <a:avLst/>
          </a:prstGeom>
          <a:solidFill>
            <a:srgbClr val="FFFFC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t>Host</a:t>
            </a:r>
            <a:r>
              <a:rPr lang="zh-TW" altLang="en-US" sz="800" dirty="0"/>
              <a:t> </a:t>
            </a:r>
            <a:r>
              <a:rPr lang="en-US" altLang="zh-TW" sz="800" dirty="0"/>
              <a:t>WDC</a:t>
            </a:r>
            <a:endParaRPr lang="en-US" sz="800" dirty="0"/>
          </a:p>
        </p:txBody>
      </p:sp>
      <p:sp>
        <p:nvSpPr>
          <p:cNvPr id="135" name="Rounded Rectangle 134">
            <a:extLst>
              <a:ext uri="{FF2B5EF4-FFF2-40B4-BE49-F238E27FC236}">
                <a16:creationId xmlns:a16="http://schemas.microsoft.com/office/drawing/2014/main" id="{EE9FE2F6-C94B-0547-BFEF-6B0929F563B6}"/>
              </a:ext>
            </a:extLst>
          </p:cNvPr>
          <p:cNvSpPr/>
          <p:nvPr/>
        </p:nvSpPr>
        <p:spPr>
          <a:xfrm>
            <a:off x="2980533" y="3904443"/>
            <a:ext cx="1019993" cy="260554"/>
          </a:xfrm>
          <a:prstGeom prst="roundRect">
            <a:avLst/>
          </a:prstGeom>
          <a:solidFill>
            <a:srgbClr val="FFFFC1"/>
          </a:solidFill>
          <a:ln w="63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t>Connect</a:t>
            </a:r>
            <a:r>
              <a:rPr lang="zh-TW" altLang="en-US" sz="800" dirty="0"/>
              <a:t> </a:t>
            </a:r>
            <a:r>
              <a:rPr lang="en-US" altLang="zh-TW" sz="800" dirty="0"/>
              <a:t>to</a:t>
            </a:r>
            <a:r>
              <a:rPr lang="zh-TW" altLang="en-US" sz="800" dirty="0"/>
              <a:t> </a:t>
            </a:r>
            <a:r>
              <a:rPr lang="en-US" altLang="zh-TW" sz="800" dirty="0"/>
              <a:t>WDC</a:t>
            </a:r>
            <a:endParaRPr lang="en-US" sz="800" dirty="0"/>
          </a:p>
        </p:txBody>
      </p:sp>
      <p:cxnSp>
        <p:nvCxnSpPr>
          <p:cNvPr id="137" name="Straight Arrow Connector 136">
            <a:extLst>
              <a:ext uri="{FF2B5EF4-FFF2-40B4-BE49-F238E27FC236}">
                <a16:creationId xmlns:a16="http://schemas.microsoft.com/office/drawing/2014/main" id="{CBE62593-E8E2-6C45-B2EA-6A57816DCB0F}"/>
              </a:ext>
            </a:extLst>
          </p:cNvPr>
          <p:cNvCxnSpPr>
            <a:cxnSpLocks/>
            <a:stCxn id="130" idx="6"/>
            <a:endCxn id="134" idx="1"/>
          </p:cNvCxnSpPr>
          <p:nvPr/>
        </p:nvCxnSpPr>
        <p:spPr>
          <a:xfrm flipV="1">
            <a:off x="759413" y="4039733"/>
            <a:ext cx="242097" cy="1251"/>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62CA391-7C03-D945-8687-BDAAAEB6412B}"/>
              </a:ext>
            </a:extLst>
          </p:cNvPr>
          <p:cNvCxnSpPr>
            <a:cxnSpLocks/>
            <a:stCxn id="135" idx="3"/>
            <a:endCxn id="131" idx="2"/>
          </p:cNvCxnSpPr>
          <p:nvPr/>
        </p:nvCxnSpPr>
        <p:spPr>
          <a:xfrm>
            <a:off x="4000526" y="4034720"/>
            <a:ext cx="242121" cy="1098"/>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61BC35A-2E84-AC43-AF8D-40E100A23F8D}"/>
              </a:ext>
            </a:extLst>
          </p:cNvPr>
          <p:cNvCxnSpPr>
            <a:cxnSpLocks/>
            <a:stCxn id="133" idx="3"/>
            <a:endCxn id="135" idx="1"/>
          </p:cNvCxnSpPr>
          <p:nvPr/>
        </p:nvCxnSpPr>
        <p:spPr>
          <a:xfrm flipV="1">
            <a:off x="2738412" y="4034720"/>
            <a:ext cx="242121" cy="5013"/>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FA70487-1574-0042-B5AC-D5A328E4EA22}"/>
              </a:ext>
            </a:extLst>
          </p:cNvPr>
          <p:cNvCxnSpPr>
            <a:cxnSpLocks/>
            <a:stCxn id="134" idx="3"/>
            <a:endCxn id="133" idx="1"/>
          </p:cNvCxnSpPr>
          <p:nvPr/>
        </p:nvCxnSpPr>
        <p:spPr>
          <a:xfrm>
            <a:off x="1691202" y="4039733"/>
            <a:ext cx="24212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184BE235-97B5-C648-B70F-4312F241B59F}"/>
              </a:ext>
            </a:extLst>
          </p:cNvPr>
          <p:cNvPicPr>
            <a:picLocks noChangeAspect="1"/>
          </p:cNvPicPr>
          <p:nvPr/>
        </p:nvPicPr>
        <p:blipFill>
          <a:blip r:embed="rId4"/>
          <a:stretch>
            <a:fillRect/>
          </a:stretch>
        </p:blipFill>
        <p:spPr>
          <a:xfrm>
            <a:off x="7031239" y="24804"/>
            <a:ext cx="528787" cy="528787"/>
          </a:xfrm>
          <a:prstGeom prst="rect">
            <a:avLst/>
          </a:prstGeom>
        </p:spPr>
      </p:pic>
      <p:pic>
        <p:nvPicPr>
          <p:cNvPr id="54" name="Picture 53">
            <a:extLst>
              <a:ext uri="{FF2B5EF4-FFF2-40B4-BE49-F238E27FC236}">
                <a16:creationId xmlns:a16="http://schemas.microsoft.com/office/drawing/2014/main" id="{E62CB931-6CAF-6248-8D68-201F1761582F}"/>
              </a:ext>
            </a:extLst>
          </p:cNvPr>
          <p:cNvPicPr>
            <a:picLocks noChangeAspect="1"/>
          </p:cNvPicPr>
          <p:nvPr/>
        </p:nvPicPr>
        <p:blipFill>
          <a:blip r:embed="rId5"/>
          <a:stretch>
            <a:fillRect/>
          </a:stretch>
        </p:blipFill>
        <p:spPr>
          <a:xfrm>
            <a:off x="7027856" y="529215"/>
            <a:ext cx="729177" cy="389366"/>
          </a:xfrm>
          <a:prstGeom prst="rect">
            <a:avLst/>
          </a:prstGeom>
        </p:spPr>
      </p:pic>
      <p:pic>
        <p:nvPicPr>
          <p:cNvPr id="56" name="Picture 55">
            <a:extLst>
              <a:ext uri="{FF2B5EF4-FFF2-40B4-BE49-F238E27FC236}">
                <a16:creationId xmlns:a16="http://schemas.microsoft.com/office/drawing/2014/main" id="{39A7257B-1425-A84D-891B-8681B7CA397E}"/>
              </a:ext>
            </a:extLst>
          </p:cNvPr>
          <p:cNvPicPr>
            <a:picLocks noChangeAspect="1"/>
          </p:cNvPicPr>
          <p:nvPr/>
        </p:nvPicPr>
        <p:blipFill>
          <a:blip r:embed="rId7"/>
          <a:stretch>
            <a:fillRect/>
          </a:stretch>
        </p:blipFill>
        <p:spPr>
          <a:xfrm>
            <a:off x="7757033" y="157898"/>
            <a:ext cx="1286974" cy="592788"/>
          </a:xfrm>
          <a:prstGeom prst="rect">
            <a:avLst/>
          </a:prstGeom>
        </p:spPr>
      </p:pic>
      <p:pic>
        <p:nvPicPr>
          <p:cNvPr id="57" name="Picture 56">
            <a:extLst>
              <a:ext uri="{FF2B5EF4-FFF2-40B4-BE49-F238E27FC236}">
                <a16:creationId xmlns:a16="http://schemas.microsoft.com/office/drawing/2014/main" id="{C881435F-8EC4-9940-A213-68DB2B33950C}"/>
              </a:ext>
            </a:extLst>
          </p:cNvPr>
          <p:cNvPicPr>
            <a:picLocks noChangeAspect="1"/>
          </p:cNvPicPr>
          <p:nvPr/>
        </p:nvPicPr>
        <p:blipFill>
          <a:blip r:embed="rId8"/>
          <a:stretch>
            <a:fillRect/>
          </a:stretch>
        </p:blipFill>
        <p:spPr>
          <a:xfrm>
            <a:off x="6396642" y="104206"/>
            <a:ext cx="717144" cy="717144"/>
          </a:xfrm>
          <a:prstGeom prst="rect">
            <a:avLst/>
          </a:prstGeom>
        </p:spPr>
      </p:pic>
    </p:spTree>
    <p:extLst>
      <p:ext uri="{BB962C8B-B14F-4D97-AF65-F5344CB8AC3E}">
        <p14:creationId xmlns:p14="http://schemas.microsoft.com/office/powerpoint/2010/main" val="41560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1477328"/>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Show GUI </a:t>
            </a:r>
            <a:r>
              <a:rPr lang="es-ES_tradnl" sz="2700" kern="0" dirty="0" err="1">
                <a:solidFill>
                  <a:srgbClr val="FFFFFF"/>
                </a:solidFill>
                <a:latin typeface="CiscoSansTT" panose="020B0503020201020303" pitchFamily="34" charset="0"/>
                <a:cs typeface="CiscoSansTT" panose="020B0503020201020303" pitchFamily="34" charset="0"/>
              </a:rPr>
              <a:t>or</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mockup</a:t>
            </a:r>
            <a:r>
              <a:rPr lang="es-ES_tradnl" sz="2700" kern="0" dirty="0">
                <a:solidFill>
                  <a:srgbClr val="FFFFFF"/>
                </a:solidFill>
                <a:latin typeface="CiscoSansTT" panose="020B0503020201020303" pitchFamily="34" charset="0"/>
                <a:cs typeface="CiscoSansTT" panose="020B0503020201020303" pitchFamily="34" charset="0"/>
              </a:rPr>
              <a:t>
</a:t>
            </a:r>
          </a:p>
          <a:p>
            <a:pPr algn="ctr" defTabSz="914400" fontAlgn="auto">
              <a:spcBef>
                <a:spcPts val="0"/>
              </a:spcBef>
              <a:spcAft>
                <a:spcPts val="0"/>
              </a:spcAft>
              <a:defRPr/>
            </a:pP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10" name="Picture 9">
            <a:extLst>
              <a:ext uri="{FF2B5EF4-FFF2-40B4-BE49-F238E27FC236}">
                <a16:creationId xmlns:a16="http://schemas.microsoft.com/office/drawing/2014/main" id="{32D847BD-7D05-2B48-90D8-67F636D3782C}"/>
              </a:ext>
            </a:extLst>
          </p:cNvPr>
          <p:cNvPicPr>
            <a:picLocks noChangeAspect="1"/>
          </p:cNvPicPr>
          <p:nvPr/>
        </p:nvPicPr>
        <p:blipFill>
          <a:blip r:embed="rId4"/>
          <a:stretch>
            <a:fillRect/>
          </a:stretch>
        </p:blipFill>
        <p:spPr>
          <a:xfrm>
            <a:off x="237478" y="1025823"/>
            <a:ext cx="3195747" cy="1545927"/>
          </a:xfrm>
          <a:prstGeom prst="rect">
            <a:avLst/>
          </a:prstGeom>
        </p:spPr>
      </p:pic>
      <p:pic>
        <p:nvPicPr>
          <p:cNvPr id="11" name="Picture 10">
            <a:extLst>
              <a:ext uri="{FF2B5EF4-FFF2-40B4-BE49-F238E27FC236}">
                <a16:creationId xmlns:a16="http://schemas.microsoft.com/office/drawing/2014/main" id="{1196C1CB-65BA-5448-ABA8-B13AE2E9BBA0}"/>
              </a:ext>
            </a:extLst>
          </p:cNvPr>
          <p:cNvPicPr>
            <a:picLocks noChangeAspect="1"/>
          </p:cNvPicPr>
          <p:nvPr/>
        </p:nvPicPr>
        <p:blipFill>
          <a:blip r:embed="rId5"/>
          <a:stretch>
            <a:fillRect/>
          </a:stretch>
        </p:blipFill>
        <p:spPr>
          <a:xfrm>
            <a:off x="3821859" y="887647"/>
            <a:ext cx="3570425" cy="2018161"/>
          </a:xfrm>
          <a:prstGeom prst="rect">
            <a:avLst/>
          </a:prstGeom>
        </p:spPr>
      </p:pic>
      <p:pic>
        <p:nvPicPr>
          <p:cNvPr id="13" name="Picture 12">
            <a:extLst>
              <a:ext uri="{FF2B5EF4-FFF2-40B4-BE49-F238E27FC236}">
                <a16:creationId xmlns:a16="http://schemas.microsoft.com/office/drawing/2014/main" id="{BB4B47D1-419A-C547-933D-D7742BBF9BE3}"/>
              </a:ext>
            </a:extLst>
          </p:cNvPr>
          <p:cNvPicPr>
            <a:picLocks noChangeAspect="1"/>
          </p:cNvPicPr>
          <p:nvPr/>
        </p:nvPicPr>
        <p:blipFill>
          <a:blip r:embed="rId6"/>
          <a:stretch>
            <a:fillRect/>
          </a:stretch>
        </p:blipFill>
        <p:spPr>
          <a:xfrm>
            <a:off x="4267531" y="3026201"/>
            <a:ext cx="3406636" cy="1937067"/>
          </a:xfrm>
          <a:prstGeom prst="rect">
            <a:avLst/>
          </a:prstGeom>
        </p:spPr>
      </p:pic>
      <p:pic>
        <p:nvPicPr>
          <p:cNvPr id="2" name="Picture 1">
            <a:extLst>
              <a:ext uri="{FF2B5EF4-FFF2-40B4-BE49-F238E27FC236}">
                <a16:creationId xmlns:a16="http://schemas.microsoft.com/office/drawing/2014/main" id="{A8063339-439D-684E-9B77-941F37ECE659}"/>
              </a:ext>
            </a:extLst>
          </p:cNvPr>
          <p:cNvPicPr>
            <a:picLocks noChangeAspect="1"/>
          </p:cNvPicPr>
          <p:nvPr/>
        </p:nvPicPr>
        <p:blipFill>
          <a:blip r:embed="rId7"/>
          <a:stretch>
            <a:fillRect/>
          </a:stretch>
        </p:blipFill>
        <p:spPr>
          <a:xfrm>
            <a:off x="333975" y="2791926"/>
            <a:ext cx="3689392" cy="2137205"/>
          </a:xfrm>
          <a:prstGeom prst="rect">
            <a:avLst/>
          </a:prstGeom>
        </p:spPr>
      </p:pic>
    </p:spTree>
    <p:extLst>
      <p:ext uri="{BB962C8B-B14F-4D97-AF65-F5344CB8AC3E}">
        <p14:creationId xmlns:p14="http://schemas.microsoft.com/office/powerpoint/2010/main" val="3296686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xmlns:p14="http://schemas.microsoft.com/office/powerpoint/2010/mai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1477328"/>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Show GUI </a:t>
            </a:r>
            <a:r>
              <a:rPr lang="es-ES_tradnl" sz="2700" kern="0" dirty="0" err="1">
                <a:solidFill>
                  <a:srgbClr val="FFFFFF"/>
                </a:solidFill>
                <a:latin typeface="CiscoSansTT" panose="020B0503020201020303" pitchFamily="34" charset="0"/>
                <a:cs typeface="CiscoSansTT" panose="020B0503020201020303" pitchFamily="34" charset="0"/>
              </a:rPr>
              <a:t>or</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mockup</a:t>
            </a:r>
            <a:r>
              <a:rPr lang="es-ES_tradnl" sz="2700" kern="0" dirty="0">
                <a:solidFill>
                  <a:srgbClr val="FFFFFF"/>
                </a:solidFill>
                <a:latin typeface="CiscoSansTT" panose="020B0503020201020303" pitchFamily="34" charset="0"/>
                <a:cs typeface="CiscoSansTT" panose="020B0503020201020303" pitchFamily="34" charset="0"/>
              </a:rPr>
              <a:t>
</a:t>
            </a:r>
          </a:p>
          <a:p>
            <a:pPr algn="ctr" defTabSz="914400" fontAlgn="auto">
              <a:spcBef>
                <a:spcPts val="0"/>
              </a:spcBef>
              <a:spcAft>
                <a:spcPts val="0"/>
              </a:spcAft>
              <a:defRPr/>
            </a:pP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9" name="Picture 8">
            <a:extLst>
              <a:ext uri="{FF2B5EF4-FFF2-40B4-BE49-F238E27FC236}">
                <a16:creationId xmlns:a16="http://schemas.microsoft.com/office/drawing/2014/main" id="{98FD2903-CAFD-B546-9AA9-9C6C3D953F9C}"/>
              </a:ext>
            </a:extLst>
          </p:cNvPr>
          <p:cNvPicPr>
            <a:picLocks noChangeAspect="1"/>
          </p:cNvPicPr>
          <p:nvPr/>
        </p:nvPicPr>
        <p:blipFill>
          <a:blip r:embed="rId6"/>
          <a:stretch>
            <a:fillRect/>
          </a:stretch>
        </p:blipFill>
        <p:spPr>
          <a:xfrm>
            <a:off x="7031239" y="24804"/>
            <a:ext cx="528787" cy="528787"/>
          </a:xfrm>
          <a:prstGeom prst="rect">
            <a:avLst/>
          </a:prstGeom>
        </p:spPr>
      </p:pic>
      <p:pic>
        <p:nvPicPr>
          <p:cNvPr id="10" name="Picture 9">
            <a:extLst>
              <a:ext uri="{FF2B5EF4-FFF2-40B4-BE49-F238E27FC236}">
                <a16:creationId xmlns:a16="http://schemas.microsoft.com/office/drawing/2014/main" id="{AA784FEA-9386-5A4D-BDC3-4F7CA0910DD7}"/>
              </a:ext>
            </a:extLst>
          </p:cNvPr>
          <p:cNvPicPr>
            <a:picLocks noChangeAspect="1"/>
          </p:cNvPicPr>
          <p:nvPr/>
        </p:nvPicPr>
        <p:blipFill>
          <a:blip r:embed="rId7"/>
          <a:stretch>
            <a:fillRect/>
          </a:stretch>
        </p:blipFill>
        <p:spPr>
          <a:xfrm>
            <a:off x="7027856" y="529215"/>
            <a:ext cx="729177" cy="389366"/>
          </a:xfrm>
          <a:prstGeom prst="rect">
            <a:avLst/>
          </a:prstGeom>
        </p:spPr>
      </p:pic>
      <p:pic>
        <p:nvPicPr>
          <p:cNvPr id="12" name="Picture 11">
            <a:extLst>
              <a:ext uri="{FF2B5EF4-FFF2-40B4-BE49-F238E27FC236}">
                <a16:creationId xmlns:a16="http://schemas.microsoft.com/office/drawing/2014/main" id="{29C5EB73-4FC9-694F-B6A1-CC56AF9C3619}"/>
              </a:ext>
            </a:extLst>
          </p:cNvPr>
          <p:cNvPicPr>
            <a:picLocks noChangeAspect="1"/>
          </p:cNvPicPr>
          <p:nvPr/>
        </p:nvPicPr>
        <p:blipFill>
          <a:blip r:embed="rId8"/>
          <a:stretch>
            <a:fillRect/>
          </a:stretch>
        </p:blipFill>
        <p:spPr>
          <a:xfrm>
            <a:off x="7757033" y="157898"/>
            <a:ext cx="1286974" cy="592788"/>
          </a:xfrm>
          <a:prstGeom prst="rect">
            <a:avLst/>
          </a:prstGeom>
        </p:spPr>
      </p:pic>
      <p:pic>
        <p:nvPicPr>
          <p:cNvPr id="2" name="DNAC_Tableau_Integration_demo_1.mov" descr="DNAC_Tableau_Integration_demo_1.mov">
            <a:hlinkClick r:id="" action="ppaction://media"/>
            <a:extLst>
              <a:ext uri="{FF2B5EF4-FFF2-40B4-BE49-F238E27FC236}">
                <a16:creationId xmlns:a16="http://schemas.microsoft.com/office/drawing/2014/main" id="{DD983169-EA9D-0F4E-9EE6-ED039CB540BE}"/>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50042" y="900484"/>
            <a:ext cx="6445835" cy="4028647"/>
          </a:xfrm>
          <a:prstGeom prst="rect">
            <a:avLst/>
          </a:prstGeom>
        </p:spPr>
      </p:pic>
      <p:pic>
        <p:nvPicPr>
          <p:cNvPr id="13" name="Picture 12">
            <a:extLst>
              <a:ext uri="{FF2B5EF4-FFF2-40B4-BE49-F238E27FC236}">
                <a16:creationId xmlns:a16="http://schemas.microsoft.com/office/drawing/2014/main" id="{C0029352-7603-7D47-BF15-061F86E9606E}"/>
              </a:ext>
            </a:extLst>
          </p:cNvPr>
          <p:cNvPicPr>
            <a:picLocks noChangeAspect="1"/>
          </p:cNvPicPr>
          <p:nvPr/>
        </p:nvPicPr>
        <p:blipFill>
          <a:blip r:embed="rId10"/>
          <a:stretch>
            <a:fillRect/>
          </a:stretch>
        </p:blipFill>
        <p:spPr>
          <a:xfrm>
            <a:off x="6396642" y="104206"/>
            <a:ext cx="717144" cy="717144"/>
          </a:xfrm>
          <a:prstGeom prst="rect">
            <a:avLst/>
          </a:prstGeom>
        </p:spPr>
      </p:pic>
    </p:spTree>
    <p:extLst>
      <p:ext uri="{BB962C8B-B14F-4D97-AF65-F5344CB8AC3E}">
        <p14:creationId xmlns:p14="http://schemas.microsoft.com/office/powerpoint/2010/main" val="37314229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xmlns:p14="http://schemas.microsoft.com/office/powerpoint/2010/mai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CBAE5D5-0B64-3143-8BAB-EBDD4B40D3B3}"/>
              </a:ext>
            </a:extLst>
          </p:cNvPr>
          <p:cNvSpPr/>
          <p:nvPr/>
        </p:nvSpPr>
        <p:spPr>
          <a:xfrm rot="5400000">
            <a:off x="1525207" y="-1533310"/>
            <a:ext cx="560026" cy="412949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E43D8E95-29B4-A14D-B29C-338724FC2C2B}"/>
              </a:ext>
            </a:extLst>
          </p:cNvPr>
          <p:cNvSpPr txBox="1"/>
          <p:nvPr/>
        </p:nvSpPr>
        <p:spPr>
          <a:xfrm>
            <a:off x="0" y="277523"/>
            <a:ext cx="3869969"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Tools (</a:t>
            </a:r>
            <a:r>
              <a:rPr lang="es-ES_tradnl" sz="2700" kern="0" err="1">
                <a:solidFill>
                  <a:srgbClr val="FFFFFF"/>
                </a:solidFill>
                <a:latin typeface="CiscoSansTT" panose="020B0503020201020303" pitchFamily="34" charset="0"/>
                <a:cs typeface="CiscoSansTT" panose="020B0503020201020303" pitchFamily="34" charset="0"/>
              </a:rPr>
              <a:t>products</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Used</a:t>
            </a:r>
            <a:r>
              <a:rPr lang="es-ES_tradnl" sz="2700" kern="0">
                <a:solidFill>
                  <a:srgbClr val="FFFFFF"/>
                </a:solidFill>
                <a:latin typeface="CiscoSansTT" panose="020B0503020201020303" pitchFamily="34" charset="0"/>
                <a:cs typeface="CiscoSansTT" panose="020B0503020201020303" pitchFamily="34" charset="0"/>
              </a:rPr>
              <a:t> </a:t>
            </a:r>
            <a:endParaRPr lang="es-ES_tradnl" b="1" kern="0">
              <a:solidFill>
                <a:srgbClr val="FFFFFF"/>
              </a:solidFill>
              <a:latin typeface="+mj-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724830" y="1585582"/>
            <a:ext cx="8069765" cy="1972335"/>
          </a:xfrm>
          <a:prstGeom prst="rect">
            <a:avLst/>
          </a:prstGeom>
          <a:noFill/>
        </p:spPr>
        <p:txBody>
          <a:bodyPr wrap="square" rtlCol="0">
            <a:spAutoFit/>
          </a:bodyPr>
          <a:lstStyle/>
          <a:p>
            <a:pPr marL="285750" indent="-285750" defTabSz="684213">
              <a:lnSpc>
                <a:spcPct val="95000"/>
              </a:lnSpc>
              <a:spcBef>
                <a:spcPts val="1075"/>
              </a:spcBef>
              <a:buClr>
                <a:schemeClr val="tx2"/>
              </a:buClr>
              <a:buSzPct val="90000"/>
              <a:buFont typeface="Arial" panose="020B0604020202020204" pitchFamily="34" charset="0"/>
              <a:buChar char="•"/>
            </a:pPr>
            <a:r>
              <a:rPr lang="en-US" dirty="0">
                <a:solidFill>
                  <a:schemeClr val="bg1"/>
                </a:solidFill>
              </a:rPr>
              <a:t>Ex Tools and Products:  </a:t>
            </a:r>
          </a:p>
          <a:p>
            <a:pPr marL="285750" indent="-285750" defTabSz="684213">
              <a:lnSpc>
                <a:spcPct val="95000"/>
              </a:lnSpc>
              <a:spcBef>
                <a:spcPts val="1075"/>
              </a:spcBef>
              <a:buClr>
                <a:schemeClr val="tx2"/>
              </a:buClr>
              <a:buSzPct val="90000"/>
              <a:buFont typeface="Arial" panose="020B0604020202020204" pitchFamily="34" charset="0"/>
              <a:buChar char="•"/>
            </a:pPr>
            <a:r>
              <a:rPr lang="en-US" dirty="0">
                <a:solidFill>
                  <a:schemeClr val="bg1"/>
                </a:solidFill>
              </a:rPr>
              <a:t>DNA Center</a:t>
            </a:r>
          </a:p>
          <a:p>
            <a:pPr marL="285750" indent="-285750" defTabSz="684213">
              <a:lnSpc>
                <a:spcPct val="95000"/>
              </a:lnSpc>
              <a:spcBef>
                <a:spcPts val="1075"/>
              </a:spcBef>
              <a:buClr>
                <a:schemeClr val="tx2"/>
              </a:buClr>
              <a:buSzPct val="90000"/>
              <a:buFont typeface="Arial" panose="020B0604020202020204" pitchFamily="34" charset="0"/>
              <a:buChar char="•"/>
            </a:pPr>
            <a:r>
              <a:rPr lang="en-US" dirty="0">
                <a:solidFill>
                  <a:schemeClr val="bg1"/>
                </a:solidFill>
              </a:rPr>
              <a:t>Tableau</a:t>
            </a:r>
          </a:p>
          <a:p>
            <a:pPr marL="285750" indent="-285750" defTabSz="684213">
              <a:lnSpc>
                <a:spcPct val="95000"/>
              </a:lnSpc>
              <a:spcBef>
                <a:spcPts val="1075"/>
              </a:spcBef>
              <a:buClr>
                <a:schemeClr val="tx2"/>
              </a:buClr>
              <a:buSzPct val="90000"/>
              <a:buFont typeface="Arial" panose="020B0604020202020204" pitchFamily="34" charset="0"/>
              <a:buChar char="•"/>
            </a:pPr>
            <a:r>
              <a:rPr lang="en-US" dirty="0">
                <a:solidFill>
                  <a:schemeClr val="bg1"/>
                </a:solidFill>
              </a:rPr>
              <a:t>HTML</a:t>
            </a:r>
          </a:p>
          <a:p>
            <a:pPr marL="285750" indent="-285750" defTabSz="684213">
              <a:lnSpc>
                <a:spcPct val="95000"/>
              </a:lnSpc>
              <a:spcBef>
                <a:spcPts val="1075"/>
              </a:spcBef>
              <a:buClr>
                <a:schemeClr val="tx2"/>
              </a:buClr>
              <a:buSzPct val="90000"/>
              <a:buFont typeface="Arial" panose="020B0604020202020204" pitchFamily="34" charset="0"/>
              <a:buChar char="•"/>
            </a:pPr>
            <a:r>
              <a:rPr lang="en-US" dirty="0" err="1">
                <a:solidFill>
                  <a:schemeClr val="bg1"/>
                </a:solidFill>
              </a:rPr>
              <a:t>Javascript</a:t>
            </a:r>
            <a:endParaRPr lang="en-US" dirty="0">
              <a:solidFill>
                <a:schemeClr val="bg1"/>
              </a:solidFill>
            </a:endParaRPr>
          </a:p>
        </p:txBody>
      </p:sp>
      <p:pic>
        <p:nvPicPr>
          <p:cNvPr id="7" name="Picture 6">
            <a:extLst>
              <a:ext uri="{FF2B5EF4-FFF2-40B4-BE49-F238E27FC236}">
                <a16:creationId xmlns:a16="http://schemas.microsoft.com/office/drawing/2014/main" id="{F152F803-2290-DD47-8EF7-07B8E5C5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11" name="Picture 10">
            <a:extLst>
              <a:ext uri="{FF2B5EF4-FFF2-40B4-BE49-F238E27FC236}">
                <a16:creationId xmlns:a16="http://schemas.microsoft.com/office/drawing/2014/main" id="{3CCE47EB-7C8D-7B48-BB63-7518FD244B5B}"/>
              </a:ext>
            </a:extLst>
          </p:cNvPr>
          <p:cNvPicPr>
            <a:picLocks noChangeAspect="1"/>
          </p:cNvPicPr>
          <p:nvPr/>
        </p:nvPicPr>
        <p:blipFill>
          <a:blip r:embed="rId4"/>
          <a:stretch>
            <a:fillRect/>
          </a:stretch>
        </p:blipFill>
        <p:spPr>
          <a:xfrm>
            <a:off x="7031239" y="24804"/>
            <a:ext cx="528787" cy="528787"/>
          </a:xfrm>
          <a:prstGeom prst="rect">
            <a:avLst/>
          </a:prstGeom>
        </p:spPr>
      </p:pic>
      <p:pic>
        <p:nvPicPr>
          <p:cNvPr id="13" name="Picture 12">
            <a:extLst>
              <a:ext uri="{FF2B5EF4-FFF2-40B4-BE49-F238E27FC236}">
                <a16:creationId xmlns:a16="http://schemas.microsoft.com/office/drawing/2014/main" id="{D399A3A8-3ECD-CF4F-B39E-07D01DA5102A}"/>
              </a:ext>
            </a:extLst>
          </p:cNvPr>
          <p:cNvPicPr>
            <a:picLocks noChangeAspect="1"/>
          </p:cNvPicPr>
          <p:nvPr/>
        </p:nvPicPr>
        <p:blipFill>
          <a:blip r:embed="rId5"/>
          <a:stretch>
            <a:fillRect/>
          </a:stretch>
        </p:blipFill>
        <p:spPr>
          <a:xfrm>
            <a:off x="7027856" y="529215"/>
            <a:ext cx="729177" cy="389366"/>
          </a:xfrm>
          <a:prstGeom prst="rect">
            <a:avLst/>
          </a:prstGeom>
        </p:spPr>
      </p:pic>
      <p:pic>
        <p:nvPicPr>
          <p:cNvPr id="15" name="Picture 14">
            <a:extLst>
              <a:ext uri="{FF2B5EF4-FFF2-40B4-BE49-F238E27FC236}">
                <a16:creationId xmlns:a16="http://schemas.microsoft.com/office/drawing/2014/main" id="{02ADC588-0A63-334C-99C8-3951AD61DEDE}"/>
              </a:ext>
            </a:extLst>
          </p:cNvPr>
          <p:cNvPicPr>
            <a:picLocks noChangeAspect="1"/>
          </p:cNvPicPr>
          <p:nvPr/>
        </p:nvPicPr>
        <p:blipFill>
          <a:blip r:embed="rId6"/>
          <a:stretch>
            <a:fillRect/>
          </a:stretch>
        </p:blipFill>
        <p:spPr>
          <a:xfrm>
            <a:off x="7757033" y="157898"/>
            <a:ext cx="1286974" cy="592788"/>
          </a:xfrm>
          <a:prstGeom prst="rect">
            <a:avLst/>
          </a:prstGeom>
        </p:spPr>
      </p:pic>
      <p:pic>
        <p:nvPicPr>
          <p:cNvPr id="17" name="Picture 16">
            <a:extLst>
              <a:ext uri="{FF2B5EF4-FFF2-40B4-BE49-F238E27FC236}">
                <a16:creationId xmlns:a16="http://schemas.microsoft.com/office/drawing/2014/main" id="{21B9A964-77C7-FC42-841E-E214B9C4FBB1}"/>
              </a:ext>
            </a:extLst>
          </p:cNvPr>
          <p:cNvPicPr>
            <a:picLocks noChangeAspect="1"/>
          </p:cNvPicPr>
          <p:nvPr/>
        </p:nvPicPr>
        <p:blipFill>
          <a:blip r:embed="rId7"/>
          <a:stretch>
            <a:fillRect/>
          </a:stretch>
        </p:blipFill>
        <p:spPr>
          <a:xfrm>
            <a:off x="6396642" y="104206"/>
            <a:ext cx="717144" cy="717144"/>
          </a:xfrm>
          <a:prstGeom prst="rect">
            <a:avLst/>
          </a:prstGeom>
        </p:spPr>
      </p:pic>
    </p:spTree>
    <p:extLst>
      <p:ext uri="{BB962C8B-B14F-4D97-AF65-F5344CB8AC3E}">
        <p14:creationId xmlns:p14="http://schemas.microsoft.com/office/powerpoint/2010/main" val="4029600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xmlns:p14="http://schemas.microsoft.com/office/powerpoint/2010/main"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SWPoV_ppt_Templatev2" id="{239DE1A4-8C35-F145-826D-AFFCD5DCF97B}" vid="{1EA9B85D-4F2C-6640-AD5C-0BF346696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 theme 2015 16x9</Template>
  <TotalTime>6745</TotalTime>
  <Words>1306</Words>
  <Application>Microsoft Macintosh PowerPoint</Application>
  <PresentationFormat>On-screen Show (16:9)</PresentationFormat>
  <Paragraphs>169</Paragraphs>
  <Slides>10</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Rounded MT Bold</vt:lpstr>
      <vt:lpstr>Calibri</vt:lpstr>
      <vt:lpstr>CiscoSansTT</vt:lpstr>
      <vt:lpstr>CiscoSansTT ExtraLight</vt:lpstr>
      <vt:lpstr>CiscoSansTT Light</vt:lpstr>
      <vt:lpstr>Blue theme 2015 16x9</vt:lpstr>
      <vt:lpstr>DNA Center and Tableau Integration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PoV</dc:title>
  <dc:creator>Mariya Andonova (mandonov)</dc:creator>
  <cp:lastModifiedBy>Alvin Lau (alvlau)</cp:lastModifiedBy>
  <cp:revision>112</cp:revision>
  <cp:lastPrinted>2016-04-29T20:31:14Z</cp:lastPrinted>
  <dcterms:created xsi:type="dcterms:W3CDTF">2019-06-10T07:47:01Z</dcterms:created>
  <dcterms:modified xsi:type="dcterms:W3CDTF">2020-05-18T05:13:45Z</dcterms:modified>
</cp:coreProperties>
</file>